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6" r:id="rId1"/>
    <p:sldMasterId id="2147483770" r:id="rId2"/>
    <p:sldMasterId id="2147483938" r:id="rId3"/>
    <p:sldMasterId id="2147483970" r:id="rId4"/>
    <p:sldMasterId id="2147484002" r:id="rId5"/>
  </p:sldMasterIdLst>
  <p:notesMasterIdLst>
    <p:notesMasterId r:id="rId18"/>
  </p:notesMasterIdLst>
  <p:sldIdLst>
    <p:sldId id="378" r:id="rId6"/>
    <p:sldId id="5306" r:id="rId7"/>
    <p:sldId id="5307" r:id="rId8"/>
    <p:sldId id="5308" r:id="rId9"/>
    <p:sldId id="5309" r:id="rId10"/>
    <p:sldId id="5311" r:id="rId11"/>
    <p:sldId id="5316" r:id="rId12"/>
    <p:sldId id="5315" r:id="rId13"/>
    <p:sldId id="5312" r:id="rId14"/>
    <p:sldId id="5313" r:id="rId15"/>
    <p:sldId id="3017" r:id="rId16"/>
    <p:sldId id="3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183"/>
    <a:srgbClr val="8F1449"/>
    <a:srgbClr val="CDCDCD"/>
    <a:srgbClr val="0F11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7"/>
    <p:restoredTop sz="82313"/>
  </p:normalViewPr>
  <p:slideViewPr>
    <p:cSldViewPr snapToGrid="0" snapToObjects="1">
      <p:cViewPr varScale="1">
        <p:scale>
          <a:sx n="104" d="100"/>
          <a:sy n="104" d="100"/>
        </p:scale>
        <p:origin x="1248"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90" d="100"/>
          <a:sy n="190" d="100"/>
        </p:scale>
        <p:origin x="495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Holman" userId="20c83fa193b3d819" providerId="LiveId" clId="{6C27185E-ED30-734C-8FFF-FCCDB6A469B1}"/>
    <pc:docChg chg="modSld">
      <pc:chgData name="Brian Holman" userId="20c83fa193b3d819" providerId="LiveId" clId="{6C27185E-ED30-734C-8FFF-FCCDB6A469B1}" dt="2024-04-21T20:37:59.295" v="5" actId="20577"/>
      <pc:docMkLst>
        <pc:docMk/>
      </pc:docMkLst>
      <pc:sldChg chg="modSp mod">
        <pc:chgData name="Brian Holman" userId="20c83fa193b3d819" providerId="LiveId" clId="{6C27185E-ED30-734C-8FFF-FCCDB6A469B1}" dt="2024-04-21T20:37:59.295" v="5" actId="20577"/>
        <pc:sldMkLst>
          <pc:docMk/>
          <pc:sldMk cId="801278595" sldId="378"/>
        </pc:sldMkLst>
        <pc:spChg chg="mod">
          <ac:chgData name="Brian Holman" userId="20c83fa193b3d819" providerId="LiveId" clId="{6C27185E-ED30-734C-8FFF-FCCDB6A469B1}" dt="2024-04-21T20:37:59.295" v="5" actId="20577"/>
          <ac:spMkLst>
            <pc:docMk/>
            <pc:sldMk cId="801278595" sldId="378"/>
            <ac:spMk id="2" creationId="{8F569992-55F2-7A4E-B004-3F21E2A5D28A}"/>
          </ac:spMkLst>
        </pc:spChg>
        <pc:spChg chg="mod">
          <ac:chgData name="Brian Holman" userId="20c83fa193b3d819" providerId="LiveId" clId="{6C27185E-ED30-734C-8FFF-FCCDB6A469B1}" dt="2024-04-21T20:37:56.680" v="4" actId="20577"/>
          <ac:spMkLst>
            <pc:docMk/>
            <pc:sldMk cId="801278595" sldId="378"/>
            <ac:spMk id="3" creationId="{BB28E4AD-0439-BF45-9D2A-314D1C58E432}"/>
          </ac:spMkLst>
        </pc:spChg>
      </pc:sldChg>
    </pc:docChg>
  </pc:docChgLst>
  <pc:docChgLst>
    <pc:chgData name="Brian Holman" userId="20c83fa193b3d819" providerId="LiveId" clId="{2B9B8B83-A0A5-D346-80B9-0087A190FF37}"/>
    <pc:docChg chg="modSld">
      <pc:chgData name="Brian Holman" userId="20c83fa193b3d819" providerId="LiveId" clId="{2B9B8B83-A0A5-D346-80B9-0087A190FF37}" dt="2024-04-20T04:35:25.864" v="26" actId="20577"/>
      <pc:docMkLst>
        <pc:docMk/>
      </pc:docMkLst>
      <pc:sldChg chg="modSp mod">
        <pc:chgData name="Brian Holman" userId="20c83fa193b3d819" providerId="LiveId" clId="{2B9B8B83-A0A5-D346-80B9-0087A190FF37}" dt="2024-04-20T04:35:25.864" v="26" actId="20577"/>
        <pc:sldMkLst>
          <pc:docMk/>
          <pc:sldMk cId="801278595" sldId="378"/>
        </pc:sldMkLst>
        <pc:spChg chg="mod">
          <ac:chgData name="Brian Holman" userId="20c83fa193b3d819" providerId="LiveId" clId="{2B9B8B83-A0A5-D346-80B9-0087A190FF37}" dt="2024-04-20T04:35:25.864" v="26" actId="20577"/>
          <ac:spMkLst>
            <pc:docMk/>
            <pc:sldMk cId="801278595" sldId="378"/>
            <ac:spMk id="2" creationId="{8F569992-55F2-7A4E-B004-3F21E2A5D2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8DAC-616D-AC4C-BD68-304992C052EF}" type="datetimeFigureOut">
              <a:rPr lang="en-US" smtClean="0"/>
              <a:t>4/21/24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3D855-7AB7-AC46-905D-9613FF3E6A59}" type="slidenum">
              <a:rPr lang="en-US" smtClean="0"/>
              <a:t>‹#›</a:t>
            </a:fld>
            <a:endParaRPr lang="en-US"/>
          </a:p>
        </p:txBody>
      </p:sp>
    </p:spTree>
    <p:extLst>
      <p:ext uri="{BB962C8B-B14F-4D97-AF65-F5344CB8AC3E}">
        <p14:creationId xmlns:p14="http://schemas.microsoft.com/office/powerpoint/2010/main" val="146112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a:t>
            </a:fld>
            <a:endParaRPr lang="en-US"/>
          </a:p>
        </p:txBody>
      </p:sp>
    </p:spTree>
    <p:extLst>
      <p:ext uri="{BB962C8B-B14F-4D97-AF65-F5344CB8AC3E}">
        <p14:creationId xmlns:p14="http://schemas.microsoft.com/office/powerpoint/2010/main" val="196767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8</a:t>
            </a:fld>
            <a:endParaRPr lang="en-US"/>
          </a:p>
        </p:txBody>
      </p:sp>
    </p:spTree>
    <p:extLst>
      <p:ext uri="{BB962C8B-B14F-4D97-AF65-F5344CB8AC3E}">
        <p14:creationId xmlns:p14="http://schemas.microsoft.com/office/powerpoint/2010/main" val="250900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9</a:t>
            </a:fld>
            <a:endParaRPr lang="en-US"/>
          </a:p>
        </p:txBody>
      </p:sp>
    </p:spTree>
    <p:extLst>
      <p:ext uri="{BB962C8B-B14F-4D97-AF65-F5344CB8AC3E}">
        <p14:creationId xmlns:p14="http://schemas.microsoft.com/office/powerpoint/2010/main" val="380715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10</a:t>
            </a:fld>
            <a:endParaRPr lang="en-US"/>
          </a:p>
        </p:txBody>
      </p:sp>
    </p:spTree>
    <p:extLst>
      <p:ext uri="{BB962C8B-B14F-4D97-AF65-F5344CB8AC3E}">
        <p14:creationId xmlns:p14="http://schemas.microsoft.com/office/powerpoint/2010/main" val="233260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pPr/>
              <a:t>11</a:t>
            </a:fld>
            <a:endParaRPr lang="en-US" dirty="0"/>
          </a:p>
        </p:txBody>
      </p:sp>
    </p:spTree>
    <p:extLst>
      <p:ext uri="{BB962C8B-B14F-4D97-AF65-F5344CB8AC3E}">
        <p14:creationId xmlns:p14="http://schemas.microsoft.com/office/powerpoint/2010/main" val="234803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12</a:t>
            </a:fld>
            <a:endParaRPr lang="en-US"/>
          </a:p>
        </p:txBody>
      </p:sp>
    </p:spTree>
    <p:extLst>
      <p:ext uri="{BB962C8B-B14F-4D97-AF65-F5344CB8AC3E}">
        <p14:creationId xmlns:p14="http://schemas.microsoft.com/office/powerpoint/2010/main" val="298927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193" r="1756"/>
          <a:stretch/>
        </p:blipFill>
        <p:spPr>
          <a:xfrm>
            <a:off x="-272143" y="3424296"/>
            <a:ext cx="12464143"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tx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a:t>Click to edit Master title style</a:t>
            </a:r>
            <a:endParaRPr lang="en-US" dirty="0"/>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r>
              <a:rPr lang="en-US"/>
              <a:t>Click icon to add picture</a:t>
            </a:r>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r>
              <a:rPr lang="en-US"/>
              <a:t>Click icon to add picture</a:t>
            </a:r>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r>
              <a:rPr lang="en-US"/>
              <a:t>Click icon to add picture</a:t>
            </a:r>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Regular" charset="0"/>
                <a:ea typeface="Arial Regular" charset="0"/>
                <a:cs typeface="Arial Regular" charset="0"/>
              </a:defRPr>
            </a:lvl1pPr>
          </a:lstStyle>
          <a:p>
            <a:r>
              <a:rPr lang="en-US" dirty="0"/>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499763" y="1216924"/>
            <a:ext cx="10187610" cy="4351338"/>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030" r="1720"/>
          <a:stretch/>
        </p:blipFill>
        <p:spPr>
          <a:xfrm>
            <a:off x="0" y="3435447"/>
            <a:ext cx="12192000"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tx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flipH="1">
            <a:off x="0" y="0"/>
            <a:ext cx="12192000" cy="3159473"/>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charset="0"/>
                <a:ea typeface="Palatino" charset="0"/>
                <a:cs typeface="Palatino"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Fifth level</a:t>
            </a:r>
            <a:endPar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endParaRP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a:t>Click to edit Master title style</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r>
              <a:rPr lang="en-US"/>
              <a:t>Edit Master text styles</a:t>
            </a:r>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7pPr>
              <a:defRPr>
                <a:solidFill>
                  <a:schemeClr val="bg1"/>
                </a:solidFill>
              </a:defRPr>
            </a:lvl7pPr>
            <a:lvl9pPr>
              <a:defRPr>
                <a:solidFill>
                  <a:schemeClr val="bg1"/>
                </a:solidFill>
              </a:defRPr>
            </a:lvl9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lang="en-US"/>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lang="en-US"/>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lang="en-US"/>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lang="en-US"/>
              <a:t>Fifth level</a:t>
            </a:r>
            <a:endParaRPr lang="en-US" dirty="0"/>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a:t>Click to edit Master title style</a:t>
            </a:r>
            <a:endParaRPr lang="en-US" dirty="0"/>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Fifth level</a:t>
            </a:r>
            <a:endPar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endParaRP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Fifth level</a:t>
            </a:r>
            <a:endPar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Fifth level</a:t>
            </a:r>
            <a:endPar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r>
              <a:rPr lang="en-US"/>
              <a:t>Click icon to add picture</a:t>
            </a:r>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r>
              <a:rPr lang="en-US"/>
              <a:t>Click icon to add picture</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r>
              <a:rPr lang="en-US"/>
              <a:t>Click icon to add picture</a:t>
            </a:r>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r>
              <a:rPr lang="en-US"/>
              <a:t>Click icon to add media</a:t>
            </a:r>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16200000" flipH="1">
            <a:off x="-1210865" y="1210867"/>
            <a:ext cx="6857998" cy="4436268"/>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rgbClr val="0C628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8014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352" t="196" r="1398" b="-196"/>
          <a:stretch/>
        </p:blipFill>
        <p:spPr>
          <a:xfrm>
            <a:off x="0" y="3435447"/>
            <a:ext cx="12192000"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tx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50"/>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Regular" charset="0"/>
                <a:ea typeface="Arial Regular" charset="0"/>
                <a:cs typeface="Arial Regular" charset="0"/>
              </a:defRPr>
            </a:lvl1pPr>
          </a:lstStyle>
          <a:p>
            <a:r>
              <a:rPr lang="en-US" dirty="0"/>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flipH="1" flipV="1">
            <a:off x="6798" y="996950"/>
            <a:ext cx="12178403" cy="3155950"/>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Regular" charset="0"/>
                <a:ea typeface="Arial Regular" charset="0"/>
                <a:cs typeface="Arial Regular" charset="0"/>
              </a:defRPr>
            </a:lvl1pPr>
          </a:lstStyle>
          <a:p>
            <a:r>
              <a:rPr lang="en-US" dirty="0"/>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030" r="1720"/>
          <a:stretch/>
        </p:blipFill>
        <p:spPr>
          <a:xfrm>
            <a:off x="0" y="3435447"/>
            <a:ext cx="12192000"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tx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Regular" charset="0"/>
                <a:ea typeface="Arial Regular" charset="0"/>
                <a:cs typeface="Arial Regular" charset="0"/>
              </a:defRPr>
            </a:lvl1pPr>
          </a:lstStyle>
          <a:p>
            <a:r>
              <a:rPr lang="en-US" dirty="0"/>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a:t>Click to edit Master title style</a:t>
            </a:r>
            <a:endParaRPr lang="en-US" dirty="0"/>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a:t>Click to edit Master title style</a:t>
            </a:r>
            <a:endParaRPr lang="en-US" dirty="0"/>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7"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030" r="1720"/>
          <a:stretch/>
        </p:blipFill>
        <p:spPr>
          <a:xfrm>
            <a:off x="0" y="3435447"/>
            <a:ext cx="12192000"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2">
                    <a:lumMod val="25000"/>
                  </a:schemeClr>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1.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image" Target="../media/image1.pn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theme" Target="../theme/theme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8"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image" Target="../media/image1.pn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theme" Target="../theme/theme4.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8"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image" Target="../media/image1.png"/><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theme" Target="../theme/theme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2067"/>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4">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223651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 id="2147484034" r:id="rId32"/>
  </p:sldLayoutIdLst>
  <p:transition>
    <p:fade/>
  </p:transition>
  <p:hf sldNum="0" hdr="0"/>
  <p:txStyles>
    <p:titleStyle>
      <a:lvl1pPr algn="l" defTabSz="914400" rtl="0" eaLnBrk="1" latinLnBrk="0" hangingPunct="1">
        <a:lnSpc>
          <a:spcPct val="10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1257340680"/>
      </p:ext>
    </p:extLst>
  </p:cSld>
  <p:clrMap bg1="lt1" tx1="dk1" bg2="lt2" tx2="dk2" accent1="accent1" accent2="accent2" accent3="accent3" accent4="accent4" accent5="accent5" accent6="accent6" hlink="hlink" folHlink="folHlink"/>
  <p:sldLayoutIdLst>
    <p:sldLayoutId id="2147483771" r:id="rId1"/>
    <p:sldLayoutId id="2147483793" r:id="rId2"/>
    <p:sldLayoutId id="2147483775" r:id="rId3"/>
    <p:sldLayoutId id="2147483774" r:id="rId4"/>
    <p:sldLayoutId id="2147483794" r:id="rId5"/>
    <p:sldLayoutId id="2147483904" r:id="rId6"/>
    <p:sldLayoutId id="2147483776" r:id="rId7"/>
    <p:sldLayoutId id="2147483777" r:id="rId8"/>
    <p:sldLayoutId id="2147483795" r:id="rId9"/>
    <p:sldLayoutId id="2147483898" r:id="rId10"/>
    <p:sldLayoutId id="2147483780" r:id="rId11"/>
    <p:sldLayoutId id="2147483781" r:id="rId12"/>
    <p:sldLayoutId id="2147483899" r:id="rId13"/>
    <p:sldLayoutId id="2147483842" r:id="rId14"/>
    <p:sldLayoutId id="2147483782" r:id="rId15"/>
    <p:sldLayoutId id="2147483783" r:id="rId16"/>
    <p:sldLayoutId id="2147483784" r:id="rId17"/>
    <p:sldLayoutId id="2147483785" r:id="rId18"/>
    <p:sldLayoutId id="2147483900" r:id="rId19"/>
    <p:sldLayoutId id="2147483786" r:id="rId20"/>
    <p:sldLayoutId id="2147483787" r:id="rId21"/>
    <p:sldLayoutId id="2147483901" r:id="rId22"/>
    <p:sldLayoutId id="2147483788" r:id="rId23"/>
    <p:sldLayoutId id="2147483789" r:id="rId24"/>
    <p:sldLayoutId id="2147483902" r:id="rId25"/>
    <p:sldLayoutId id="2147483903" r:id="rId26"/>
    <p:sldLayoutId id="2147483790" r:id="rId27"/>
    <p:sldLayoutId id="2147483791" r:id="rId28"/>
    <p:sldLayoutId id="2147483792" r:id="rId29"/>
    <p:sldLayoutId id="2147483905" r:id="rId30"/>
    <p:sldLayoutId id="2147483897" r:id="rId31"/>
  </p:sldLayoutIdLst>
  <p:transition>
    <p:fade/>
  </p:transition>
  <p:hf sldNum="0" hdr="0"/>
  <p:txStyles>
    <p:titleStyle>
      <a:lvl1pPr algn="l" defTabSz="914400" rtl="0" eaLnBrk="1" latinLnBrk="0" hangingPunct="1">
        <a:lnSpc>
          <a:spcPct val="9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1408530815"/>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Lst>
  <p:transition>
    <p:fade/>
  </p:transition>
  <p:hf sldNum="0" hdr="0"/>
  <p:txStyles>
    <p:titleStyle>
      <a:lvl1pPr algn="l" defTabSz="914400" rtl="0" eaLnBrk="1" latinLnBrk="0" hangingPunct="1">
        <a:lnSpc>
          <a:spcPct val="10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516128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 id="2147484001" r:id="rId31"/>
  </p:sldLayoutIdLst>
  <p:transition>
    <p:fade/>
  </p:transition>
  <p:hf sldNum="0" hdr="0"/>
  <p:txStyles>
    <p:titleStyle>
      <a:lvl1pPr algn="l" defTabSz="914400" rtl="0" eaLnBrk="1" latinLnBrk="0" hangingPunct="1">
        <a:lnSpc>
          <a:spcPct val="9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67309063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Lst>
  <p:transition>
    <p:fade/>
  </p:transition>
  <p:hf sldNum="0" hdr="0"/>
  <p:txStyles>
    <p:titleStyle>
      <a:lvl1pPr algn="l" defTabSz="914400" rtl="0" eaLnBrk="1" latinLnBrk="0" hangingPunct="1">
        <a:lnSpc>
          <a:spcPct val="9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69992-55F2-7A4E-B004-3F21E2A5D28A}"/>
              </a:ext>
            </a:extLst>
          </p:cNvPr>
          <p:cNvSpPr>
            <a:spLocks noGrp="1"/>
          </p:cNvSpPr>
          <p:nvPr>
            <p:ph type="ctrTitle"/>
          </p:nvPr>
        </p:nvSpPr>
        <p:spPr/>
        <p:txBody>
          <a:bodyPr/>
          <a:lstStyle/>
          <a:p>
            <a:r>
              <a:rPr lang="en-US"/>
              <a:t>Importance </a:t>
            </a:r>
            <a:r>
              <a:rPr lang="en-US" dirty="0"/>
              <a:t>of Ordinances and Covenants</a:t>
            </a:r>
          </a:p>
        </p:txBody>
      </p:sp>
      <p:sp>
        <p:nvSpPr>
          <p:cNvPr id="3" name="Text Placeholder 2">
            <a:extLst>
              <a:ext uri="{FF2B5EF4-FFF2-40B4-BE49-F238E27FC236}">
                <a16:creationId xmlns:a16="http://schemas.microsoft.com/office/drawing/2014/main" id="{BB28E4AD-0439-BF45-9D2A-314D1C58E432}"/>
              </a:ext>
            </a:extLst>
          </p:cNvPr>
          <p:cNvSpPr>
            <a:spLocks noGrp="1"/>
          </p:cNvSpPr>
          <p:nvPr>
            <p:ph type="body" idx="1"/>
          </p:nvPr>
        </p:nvSpPr>
        <p:spPr>
          <a:xfrm>
            <a:off x="841512" y="5702008"/>
            <a:ext cx="10515600" cy="973112"/>
          </a:xfrm>
        </p:spPr>
        <p:txBody>
          <a:bodyPr/>
          <a:lstStyle/>
          <a:p>
            <a:r>
              <a:rPr lang="en-US" dirty="0">
                <a:latin typeface="Palatino" pitchFamily="2" charset="77"/>
                <a:ea typeface="Palatino" pitchFamily="2" charset="77"/>
              </a:rPr>
              <a:t>President Brian Holman </a:t>
            </a:r>
            <a:br>
              <a:rPr lang="en-US" dirty="0">
                <a:latin typeface="Palatino" pitchFamily="2" charset="77"/>
                <a:ea typeface="Palatino" pitchFamily="2" charset="77"/>
              </a:rPr>
            </a:br>
            <a:r>
              <a:rPr lang="en-US" sz="2000" dirty="0">
                <a:latin typeface="Palatino" pitchFamily="2" charset="77"/>
                <a:ea typeface="Palatino" pitchFamily="2" charset="77"/>
              </a:rPr>
              <a:t>Adult Session, April 2024 Stake Conference, Provo West Stake</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8012785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80AE4-1362-75A0-6C4C-F3D6FAE0539D}"/>
              </a:ext>
            </a:extLst>
          </p:cNvPr>
          <p:cNvPicPr>
            <a:picLocks noChangeAspect="1"/>
          </p:cNvPicPr>
          <p:nvPr/>
        </p:nvPicPr>
        <p:blipFill rotWithShape="1">
          <a:blip r:embed="rId3"/>
          <a:srcRect b="10000"/>
          <a:stretch/>
        </p:blipFill>
        <p:spPr>
          <a:xfrm>
            <a:off x="20" y="10"/>
            <a:ext cx="6095980" cy="6857990"/>
          </a:xfrm>
          <a:prstGeom prst="rect">
            <a:avLst/>
          </a:prstGeom>
          <a:noFill/>
        </p:spPr>
      </p:pic>
      <p:sp>
        <p:nvSpPr>
          <p:cNvPr id="3" name="Content Placeholder 11">
            <a:extLst>
              <a:ext uri="{FF2B5EF4-FFF2-40B4-BE49-F238E27FC236}">
                <a16:creationId xmlns:a16="http://schemas.microsoft.com/office/drawing/2014/main" id="{47DA1456-BD80-CA9E-EF2E-B70051653720}"/>
              </a:ext>
            </a:extLst>
          </p:cNvPr>
          <p:cNvSpPr txBox="1">
            <a:spLocks/>
          </p:cNvSpPr>
          <p:nvPr/>
        </p:nvSpPr>
        <p:spPr>
          <a:xfrm>
            <a:off x="6683829" y="457200"/>
            <a:ext cx="4860471" cy="147761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spcBef>
                <a:spcPct val="0"/>
              </a:spcBef>
              <a:spcAft>
                <a:spcPts val="600"/>
              </a:spcAft>
              <a:buNone/>
            </a:pPr>
            <a:r>
              <a:rPr lang="en-US" sz="3100" b="0" i="0" kern="1200" dirty="0">
                <a:latin typeface="Palatino Regular" charset="0"/>
                <a:ea typeface="Palatino Regular" charset="0"/>
                <a:cs typeface="Palatino Regular" charset="0"/>
              </a:rPr>
              <a:t>Sister J. Anette Dennis</a:t>
            </a:r>
            <a:br>
              <a:rPr lang="en-US" sz="3100" b="0" i="0" kern="1200" dirty="0">
                <a:latin typeface="Palatino Regular" charset="0"/>
                <a:ea typeface="Palatino Regular" charset="0"/>
                <a:cs typeface="Palatino Regular" charset="0"/>
              </a:rPr>
            </a:br>
            <a:r>
              <a:rPr lang="en-US" sz="2400" b="0" i="0" kern="1200" dirty="0">
                <a:latin typeface="Palatino Regular" charset="0"/>
                <a:ea typeface="Palatino Regular" charset="0"/>
                <a:cs typeface="Palatino Regular" charset="0"/>
              </a:rPr>
              <a:t>General Relief Society Presidency</a:t>
            </a:r>
            <a:endParaRPr lang="en-US" sz="3100" b="0" i="0" kern="1200" dirty="0">
              <a:latin typeface="Palatino Regular" charset="0"/>
              <a:ea typeface="Palatino Regular" charset="0"/>
              <a:cs typeface="Palatino Regular" charset="0"/>
            </a:endParaRPr>
          </a:p>
        </p:txBody>
      </p:sp>
      <p:sp>
        <p:nvSpPr>
          <p:cNvPr id="2" name="TextBox 1">
            <a:extLst>
              <a:ext uri="{FF2B5EF4-FFF2-40B4-BE49-F238E27FC236}">
                <a16:creationId xmlns:a16="http://schemas.microsoft.com/office/drawing/2014/main" id="{09257475-FB83-8CF0-23AA-567404B10569}"/>
              </a:ext>
            </a:extLst>
          </p:cNvPr>
          <p:cNvSpPr txBox="1"/>
          <p:nvPr/>
        </p:nvSpPr>
        <p:spPr>
          <a:xfrm>
            <a:off x="6683828" y="1445742"/>
            <a:ext cx="4860471" cy="5214550"/>
          </a:xfrm>
          <a:prstGeom prst="rect">
            <a:avLst/>
          </a:prstGeom>
        </p:spPr>
        <p:txBody>
          <a:bodyPr vert="horz" lIns="91440" tIns="45720" rIns="91440" bIns="45720" rtlCol="0">
            <a:normAutofit/>
          </a:bodyPr>
          <a:lstStyle/>
          <a:p>
            <a:pPr>
              <a:lnSpc>
                <a:spcPct val="90000"/>
              </a:lnSpc>
              <a:spcBef>
                <a:spcPts val="1000"/>
              </a:spcBef>
              <a:defRPr/>
            </a:pPr>
            <a:r>
              <a:rPr lang="en-US" sz="2400" i="1" dirty="0">
                <a:solidFill>
                  <a:srgbClr val="016183"/>
                </a:solidFill>
                <a:latin typeface="Palatino" pitchFamily="2" charset="77"/>
                <a:ea typeface="Palatino" pitchFamily="2" charset="77"/>
              </a:rPr>
              <a:t>“Our temple garment reminds us that the Savior and the blessings of His Atonement cover us throughout our lives. As we put on the garment of the holy priesthood each day, that beautiful symbol becomes a part of us. </a:t>
            </a:r>
          </a:p>
          <a:p>
            <a:pPr>
              <a:lnSpc>
                <a:spcPct val="90000"/>
              </a:lnSpc>
              <a:spcBef>
                <a:spcPts val="1000"/>
              </a:spcBef>
              <a:defRPr/>
            </a:pPr>
            <a:r>
              <a:rPr lang="en-US" sz="2400" i="1" dirty="0">
                <a:solidFill>
                  <a:srgbClr val="016183"/>
                </a:solidFill>
                <a:latin typeface="Palatino" pitchFamily="2" charset="77"/>
                <a:ea typeface="Palatino" pitchFamily="2" charset="77"/>
              </a:rPr>
              <a:t>By keeping my covenants and obligations with God, including wearing the garment of the holy priesthood, my very life can become a personal symbol of my love and deep gratitude for my Savior, Jesus Christ, and my desire to have Him with me always.”</a:t>
            </a:r>
          </a:p>
        </p:txBody>
      </p:sp>
      <p:sp>
        <p:nvSpPr>
          <p:cNvPr id="5" name="TextBox 4">
            <a:extLst>
              <a:ext uri="{FF2B5EF4-FFF2-40B4-BE49-F238E27FC236}">
                <a16:creationId xmlns:a16="http://schemas.microsoft.com/office/drawing/2014/main" id="{B29D5E41-FDD8-BBE2-9DB9-E2F16815CAEE}"/>
              </a:ext>
            </a:extLst>
          </p:cNvPr>
          <p:cNvSpPr txBox="1"/>
          <p:nvPr/>
        </p:nvSpPr>
        <p:spPr>
          <a:xfrm>
            <a:off x="8940800" y="6337300"/>
            <a:ext cx="2423740" cy="307777"/>
          </a:xfrm>
          <a:prstGeom prst="rect">
            <a:avLst/>
          </a:prstGeom>
          <a:noFill/>
        </p:spPr>
        <p:txBody>
          <a:bodyPr wrap="none" rtlCol="0">
            <a:spAutoFit/>
          </a:bodyPr>
          <a:lstStyle/>
          <a:p>
            <a:r>
              <a:rPr lang="en-US" sz="1400" dirty="0">
                <a:solidFill>
                  <a:srgbClr val="006183"/>
                </a:solidFill>
              </a:rPr>
              <a:t>April 2023 General Conference</a:t>
            </a:r>
          </a:p>
        </p:txBody>
      </p:sp>
    </p:spTree>
    <p:extLst>
      <p:ext uri="{BB962C8B-B14F-4D97-AF65-F5344CB8AC3E}">
        <p14:creationId xmlns:p14="http://schemas.microsoft.com/office/powerpoint/2010/main" val="4814603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n, front, looking, black&#10;&#10;Description automatically generated">
            <a:extLst>
              <a:ext uri="{FF2B5EF4-FFF2-40B4-BE49-F238E27FC236}">
                <a16:creationId xmlns:a16="http://schemas.microsoft.com/office/drawing/2014/main" id="{225AD914-CE01-8649-ACB5-AB0100F737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482286" cy="6858000"/>
          </a:xfrm>
          <a:prstGeom prst="rect">
            <a:avLst/>
          </a:prstGeom>
        </p:spPr>
      </p:pic>
      <p:sp>
        <p:nvSpPr>
          <p:cNvPr id="5" name="Content Placeholder 8">
            <a:extLst>
              <a:ext uri="{FF2B5EF4-FFF2-40B4-BE49-F238E27FC236}">
                <a16:creationId xmlns:a16="http://schemas.microsoft.com/office/drawing/2014/main" id="{23F85A81-4065-5648-B1DF-6EF12A761181}"/>
              </a:ext>
            </a:extLst>
          </p:cNvPr>
          <p:cNvSpPr txBox="1">
            <a:spLocks/>
          </p:cNvSpPr>
          <p:nvPr/>
        </p:nvSpPr>
        <p:spPr>
          <a:xfrm>
            <a:off x="4354286" y="740997"/>
            <a:ext cx="7649028" cy="5765820"/>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800" b="0" i="0" kern="1200">
                <a:solidFill>
                  <a:schemeClr val="bg1"/>
                </a:solidFill>
                <a:latin typeface="Calibri Light" panose="020F0302020204030204" pitchFamily="34" charset="0"/>
                <a:ea typeface="Palatino Regular"/>
                <a:cs typeface="Calibri Light" panose="020F0302020204030204" pitchFamily="34" charset="0"/>
              </a:defRPr>
            </a:lvl1pPr>
            <a:lvl2pPr marL="685800" indent="-228600" algn="l" defTabSz="914400" rtl="0" eaLnBrk="1" latinLnBrk="0" hangingPunct="1">
              <a:lnSpc>
                <a:spcPct val="100000"/>
              </a:lnSpc>
              <a:spcBef>
                <a:spcPts val="500"/>
              </a:spcBef>
              <a:buFont typeface="Arial"/>
              <a:buChar char="•"/>
              <a:defRPr sz="2400" b="0" i="0" kern="1200">
                <a:solidFill>
                  <a:schemeClr val="bg1"/>
                </a:solidFill>
                <a:latin typeface="Calibri Light" panose="020F0302020204030204" pitchFamily="34" charset="0"/>
                <a:ea typeface="Arial" panose="020B0604020202020204" pitchFamily="34"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a:buChar char="•"/>
              <a:defRPr sz="2000" b="0" i="0" kern="1200">
                <a:solidFill>
                  <a:schemeClr val="bg1"/>
                </a:solidFill>
                <a:latin typeface="Calibri Light" panose="020F0302020204030204" pitchFamily="34" charset="0"/>
                <a:ea typeface="Arial" panose="020B0604020202020204" pitchFamily="34"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a:buChar char="•"/>
              <a:defRPr sz="1800" b="0" i="0" kern="1200">
                <a:solidFill>
                  <a:schemeClr val="bg1"/>
                </a:solidFill>
                <a:latin typeface="Calibri Light" panose="020F0302020204030204" pitchFamily="34" charset="0"/>
                <a:ea typeface="Arial" panose="020B0604020202020204" pitchFamily="34"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a:buChar char="•"/>
              <a:defRPr sz="1800" b="0" i="0" kern="1200">
                <a:solidFill>
                  <a:schemeClr val="bg1"/>
                </a:solidFill>
                <a:latin typeface="Calibri Light" panose="020F0302020204030204" pitchFamily="34" charset="0"/>
                <a:ea typeface="Arial" panose="020B060402020202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30188" indent="-230188">
              <a:lnSpc>
                <a:spcPts val="4240"/>
              </a:lnSpc>
              <a:buFont typeface="Arial"/>
              <a:buNone/>
            </a:pPr>
            <a:endParaRPr lang="en-US" sz="3700" spc="-90" dirty="0"/>
          </a:p>
        </p:txBody>
      </p:sp>
      <p:sp>
        <p:nvSpPr>
          <p:cNvPr id="2" name="Rectangle 1">
            <a:extLst>
              <a:ext uri="{FF2B5EF4-FFF2-40B4-BE49-F238E27FC236}">
                <a16:creationId xmlns:a16="http://schemas.microsoft.com/office/drawing/2014/main" id="{0EBCAACE-0BC2-4F46-A699-D172B3832A98}"/>
              </a:ext>
            </a:extLst>
          </p:cNvPr>
          <p:cNvSpPr/>
          <p:nvPr/>
        </p:nvSpPr>
        <p:spPr>
          <a:xfrm>
            <a:off x="4454135" y="456360"/>
            <a:ext cx="7737865" cy="5832366"/>
          </a:xfrm>
          <a:prstGeom prst="rect">
            <a:avLst/>
          </a:prstGeom>
        </p:spPr>
        <p:txBody>
          <a:bodyPr wrap="square">
            <a:spAutoFit/>
          </a:bodyPr>
          <a:lstStyle/>
          <a:p>
            <a:r>
              <a:rPr lang="en-US" sz="2800" dirty="0">
                <a:solidFill>
                  <a:schemeClr val="bg1">
                    <a:lumMod val="95000"/>
                  </a:schemeClr>
                </a:solidFill>
                <a:latin typeface="Palatino" pitchFamily="2" charset="77"/>
                <a:ea typeface="Palatino" pitchFamily="2" charset="77"/>
              </a:rPr>
              <a:t>Wherever your personal “closet” may be—whether it be a literal closet, or some other place where you can enjoy seclusion, plan to have a period of private time in that setting to prepare, to ponder, and to pray.</a:t>
            </a:r>
          </a:p>
          <a:p>
            <a:endParaRPr lang="en-US" sz="900" dirty="0">
              <a:solidFill>
                <a:schemeClr val="bg1">
                  <a:lumMod val="95000"/>
                </a:schemeClr>
              </a:solidFill>
              <a:latin typeface="Palatino" pitchFamily="2" charset="77"/>
              <a:ea typeface="Palatino" pitchFamily="2" charset="77"/>
            </a:endParaRPr>
          </a:p>
          <a:p>
            <a:r>
              <a:rPr lang="en-US" sz="2800" dirty="0">
                <a:solidFill>
                  <a:schemeClr val="bg1">
                    <a:lumMod val="95000"/>
                  </a:schemeClr>
                </a:solidFill>
                <a:latin typeface="Palatino" pitchFamily="2" charset="77"/>
                <a:ea typeface="Palatino" pitchFamily="2" charset="77"/>
              </a:rPr>
              <a:t>Prior to doing so, you will have clothed yourself with the garment of the holy priesthood. This may seem little more than a routine step in preparing for the day. However, as you clothe yourself in this holy garment, please think about the temple. Specifically, I invite you to reflect upon those moments when you stand at the veil of the temple.</a:t>
            </a:r>
          </a:p>
        </p:txBody>
      </p:sp>
    </p:spTree>
    <p:extLst>
      <p:ext uri="{BB962C8B-B14F-4D97-AF65-F5344CB8AC3E}">
        <p14:creationId xmlns:p14="http://schemas.microsoft.com/office/powerpoint/2010/main" val="28801441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5952233F-EF01-B946-822B-502C8A9AD70D}"/>
              </a:ext>
            </a:extLst>
          </p:cNvPr>
          <p:cNvPicPr>
            <a:picLocks noChangeAspect="1"/>
          </p:cNvPicPr>
          <p:nvPr/>
        </p:nvPicPr>
        <p:blipFill>
          <a:blip r:embed="rId3"/>
          <a:stretch>
            <a:fillRect/>
          </a:stretch>
        </p:blipFill>
        <p:spPr>
          <a:xfrm>
            <a:off x="4572940" y="207818"/>
            <a:ext cx="3256195" cy="6442364"/>
          </a:xfrm>
          <a:prstGeom prst="rect">
            <a:avLst/>
          </a:prstGeom>
        </p:spPr>
      </p:pic>
    </p:spTree>
    <p:extLst>
      <p:ext uri="{BB962C8B-B14F-4D97-AF65-F5344CB8AC3E}">
        <p14:creationId xmlns:p14="http://schemas.microsoft.com/office/powerpoint/2010/main" val="25078195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2 RMNelson Overcome the World">
            <a:hlinkClick r:id="" action="ppaction://media"/>
            <a:extLst>
              <a:ext uri="{FF2B5EF4-FFF2-40B4-BE49-F238E27FC236}">
                <a16:creationId xmlns:a16="http://schemas.microsoft.com/office/drawing/2014/main" id="{B8924AB5-F3FE-92A8-2EF8-29E0188E0F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12946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642053-8D84-80F0-0963-D4E3D2806639}"/>
              </a:ext>
            </a:extLst>
          </p:cNvPr>
          <p:cNvSpPr txBox="1"/>
          <p:nvPr/>
        </p:nvSpPr>
        <p:spPr>
          <a:xfrm>
            <a:off x="603315" y="612844"/>
            <a:ext cx="11133056" cy="5632311"/>
          </a:xfrm>
          <a:prstGeom prst="rect">
            <a:avLst/>
          </a:prstGeom>
          <a:noFill/>
        </p:spPr>
        <p:txBody>
          <a:bodyPr wrap="square" rtlCol="0">
            <a:spAutoFit/>
          </a:bodyPr>
          <a:lstStyle/>
          <a:p>
            <a:r>
              <a:rPr lang="en-US" sz="4000" b="0" i="0" dirty="0">
                <a:solidFill>
                  <a:schemeClr val="bg1"/>
                </a:solidFill>
                <a:effectLst/>
                <a:latin typeface="Palatino" pitchFamily="2" charset="77"/>
                <a:ea typeface="Palatino" pitchFamily="2" charset="77"/>
                <a:cs typeface="Arial" panose="020B0604020202020204" pitchFamily="34" charset="0"/>
              </a:rPr>
              <a:t>Dear brothers and sisters, I grieve for those who leave the Church because they feel membership requires too much of them. They have not yet discovered that making and keeping covenants actually makes life easier! Each person who makes covenants in baptismal fonts and in temples—and keeps them—has increased access to the power of Jesus Christ. </a:t>
            </a:r>
          </a:p>
          <a:p>
            <a:r>
              <a:rPr lang="en-US" sz="4000" b="0" i="0" dirty="0">
                <a:solidFill>
                  <a:schemeClr val="bg1"/>
                </a:solidFill>
                <a:effectLst/>
                <a:latin typeface="Palatino" pitchFamily="2" charset="77"/>
                <a:ea typeface="Palatino" pitchFamily="2" charset="77"/>
                <a:cs typeface="Arial" panose="020B0604020202020204" pitchFamily="34" charset="0"/>
              </a:rPr>
              <a:t>Please ponder that stunning truth!</a:t>
            </a:r>
          </a:p>
        </p:txBody>
      </p:sp>
    </p:spTree>
    <p:extLst>
      <p:ext uri="{BB962C8B-B14F-4D97-AF65-F5344CB8AC3E}">
        <p14:creationId xmlns:p14="http://schemas.microsoft.com/office/powerpoint/2010/main" val="12698552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642053-8D84-80F0-0963-D4E3D2806639}"/>
              </a:ext>
            </a:extLst>
          </p:cNvPr>
          <p:cNvSpPr txBox="1"/>
          <p:nvPr/>
        </p:nvSpPr>
        <p:spPr>
          <a:xfrm>
            <a:off x="603315" y="474345"/>
            <a:ext cx="11133056" cy="5909310"/>
          </a:xfrm>
          <a:prstGeom prst="rect">
            <a:avLst/>
          </a:prstGeom>
          <a:noFill/>
        </p:spPr>
        <p:txBody>
          <a:bodyPr wrap="square" rtlCol="0">
            <a:spAutoFit/>
          </a:bodyPr>
          <a:lstStyle/>
          <a:p>
            <a:r>
              <a:rPr lang="en-US" sz="4200" b="0" i="0">
                <a:solidFill>
                  <a:schemeClr val="bg1"/>
                </a:solidFill>
                <a:effectLst/>
                <a:latin typeface="Palatino" pitchFamily="2" charset="77"/>
                <a:ea typeface="Palatino" pitchFamily="2" charset="77"/>
                <a:cs typeface="Arial" panose="020B0604020202020204" pitchFamily="34" charset="0"/>
              </a:rPr>
              <a:t>The reward for keeping covenants with God is heavenly power—power that strengthens us to withstand our trials, temptations, and heartaches better. This power eases our way. Those who live the higher laws of Jesus Christ have access to His higher power. Thus, covenant keepers are entitled to a special kind of rest that comes to them through their covenantal relationship with God.</a:t>
            </a:r>
          </a:p>
        </p:txBody>
      </p:sp>
    </p:spTree>
    <p:extLst>
      <p:ext uri="{BB962C8B-B14F-4D97-AF65-F5344CB8AC3E}">
        <p14:creationId xmlns:p14="http://schemas.microsoft.com/office/powerpoint/2010/main" val="28497443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57475-FB83-8CF0-23AA-567404B10569}"/>
              </a:ext>
            </a:extLst>
          </p:cNvPr>
          <p:cNvSpPr txBox="1"/>
          <p:nvPr/>
        </p:nvSpPr>
        <p:spPr>
          <a:xfrm>
            <a:off x="575276" y="742057"/>
            <a:ext cx="11195222" cy="6001643"/>
          </a:xfrm>
          <a:prstGeom prst="rect">
            <a:avLst/>
          </a:prstGeom>
          <a:noFill/>
        </p:spPr>
        <p:txBody>
          <a:bodyPr wrap="square" rtlCol="0">
            <a:spAutoFit/>
          </a:bodyPr>
          <a:lstStyle/>
          <a:p>
            <a:r>
              <a:rPr lang="en-US" sz="2400" dirty="0">
                <a:solidFill>
                  <a:schemeClr val="bg1"/>
                </a:solidFill>
                <a:latin typeface="Palatino" pitchFamily="2" charset="77"/>
                <a:ea typeface="Palatino" pitchFamily="2" charset="77"/>
              </a:rPr>
              <a:t>The word endowment means “a gift.” The temple endowment is literally a gift from God through which He blesses His children. The endowment can be received only in holy temples. Some of the gifts that members receive through the temple endowment include:</a:t>
            </a:r>
          </a:p>
          <a:p>
            <a:endParaRPr lang="en-US" sz="2400" dirty="0">
              <a:solidFill>
                <a:schemeClr val="bg1"/>
              </a:solidFill>
              <a:latin typeface="Palatino" pitchFamily="2" charset="77"/>
              <a:ea typeface="Palatino" pitchFamily="2" charset="77"/>
            </a:endParaRPr>
          </a:p>
          <a:p>
            <a:pPr marL="342900" indent="-342900">
              <a:buFont typeface="Wingdings" pitchFamily="2" charset="2"/>
              <a:buChar char="§"/>
            </a:pPr>
            <a:r>
              <a:rPr lang="en-US" sz="2400" dirty="0">
                <a:solidFill>
                  <a:schemeClr val="bg1"/>
                </a:solidFill>
                <a:latin typeface="Palatino" pitchFamily="2" charset="77"/>
                <a:ea typeface="Palatino" pitchFamily="2" charset="77"/>
              </a:rPr>
              <a:t>Greater knowledge of the Lord’s purposes and teachings.</a:t>
            </a:r>
          </a:p>
          <a:p>
            <a:pPr marL="342900" indent="-342900">
              <a:buFont typeface="Wingdings" pitchFamily="2" charset="2"/>
              <a:buChar char="§"/>
            </a:pPr>
            <a:endParaRPr lang="en-US" sz="2400" dirty="0">
              <a:solidFill>
                <a:schemeClr val="bg1"/>
              </a:solidFill>
              <a:latin typeface="Palatino" pitchFamily="2" charset="77"/>
              <a:ea typeface="Palatino" pitchFamily="2" charset="77"/>
            </a:endParaRPr>
          </a:p>
          <a:p>
            <a:pPr marL="342900" indent="-342900">
              <a:buFont typeface="Wingdings" pitchFamily="2" charset="2"/>
              <a:buChar char="§"/>
            </a:pPr>
            <a:r>
              <a:rPr lang="en-US" sz="2400" dirty="0">
                <a:solidFill>
                  <a:schemeClr val="bg1"/>
                </a:solidFill>
                <a:latin typeface="Palatino" pitchFamily="2" charset="77"/>
                <a:ea typeface="Palatino" pitchFamily="2" charset="77"/>
              </a:rPr>
              <a:t>Power to do all that Heavenly Father wants His children to do.</a:t>
            </a:r>
          </a:p>
          <a:p>
            <a:pPr marL="342900" indent="-342900">
              <a:buFont typeface="Wingdings" pitchFamily="2" charset="2"/>
              <a:buChar char="§"/>
            </a:pPr>
            <a:endParaRPr lang="en-US" sz="2400" dirty="0">
              <a:solidFill>
                <a:schemeClr val="bg1"/>
              </a:solidFill>
              <a:latin typeface="Palatino" pitchFamily="2" charset="77"/>
              <a:ea typeface="Palatino" pitchFamily="2" charset="77"/>
            </a:endParaRPr>
          </a:p>
          <a:p>
            <a:pPr marL="342900" indent="-342900">
              <a:buFont typeface="Wingdings" pitchFamily="2" charset="2"/>
              <a:buChar char="§"/>
            </a:pPr>
            <a:r>
              <a:rPr lang="en-US" sz="2400" dirty="0">
                <a:solidFill>
                  <a:schemeClr val="bg1"/>
                </a:solidFill>
                <a:latin typeface="Palatino" pitchFamily="2" charset="77"/>
                <a:ea typeface="Palatino" pitchFamily="2" charset="77"/>
              </a:rPr>
              <a:t>Divine direction when serving the Lord, their families, and others.</a:t>
            </a:r>
          </a:p>
          <a:p>
            <a:pPr marL="342900" indent="-342900">
              <a:buFont typeface="Wingdings" pitchFamily="2" charset="2"/>
              <a:buChar char="§"/>
            </a:pPr>
            <a:endParaRPr lang="en-US" sz="2400" dirty="0">
              <a:solidFill>
                <a:schemeClr val="bg1"/>
              </a:solidFill>
              <a:latin typeface="Palatino" pitchFamily="2" charset="77"/>
              <a:ea typeface="Palatino" pitchFamily="2" charset="77"/>
            </a:endParaRPr>
          </a:p>
          <a:p>
            <a:pPr marL="342900" indent="-342900">
              <a:buFont typeface="Wingdings" pitchFamily="2" charset="2"/>
              <a:buChar char="§"/>
            </a:pPr>
            <a:r>
              <a:rPr lang="en-US" sz="2400" dirty="0">
                <a:solidFill>
                  <a:schemeClr val="bg1"/>
                </a:solidFill>
                <a:latin typeface="Palatino" pitchFamily="2" charset="77"/>
                <a:ea typeface="Palatino" pitchFamily="2" charset="77"/>
              </a:rPr>
              <a:t>Increased hope, comfort, and peace.</a:t>
            </a:r>
          </a:p>
          <a:p>
            <a:pPr marL="285750" indent="-285750">
              <a:buFont typeface="Arial" panose="020B0604020202020204" pitchFamily="34" charset="0"/>
              <a:buChar char="•"/>
            </a:pPr>
            <a:endParaRPr lang="en-US" sz="2400" dirty="0">
              <a:solidFill>
                <a:schemeClr val="bg1"/>
              </a:solidFill>
              <a:latin typeface="Palatino" pitchFamily="2" charset="77"/>
              <a:ea typeface="Palatino" pitchFamily="2" charset="77"/>
            </a:endParaRPr>
          </a:p>
          <a:p>
            <a:r>
              <a:rPr lang="en-US" sz="2400" dirty="0">
                <a:solidFill>
                  <a:schemeClr val="bg1"/>
                </a:solidFill>
                <a:latin typeface="Palatino" pitchFamily="2" charset="77"/>
                <a:ea typeface="Palatino" pitchFamily="2" charset="77"/>
              </a:rPr>
              <a:t>All the promised blessings of the endowment are in force both in this life and for eternity. The fulfillment of these blessings depends on faithfulness to the gospel of Jesus Christ.</a:t>
            </a:r>
          </a:p>
        </p:txBody>
      </p:sp>
      <p:sp>
        <p:nvSpPr>
          <p:cNvPr id="3" name="Content Placeholder 11">
            <a:extLst>
              <a:ext uri="{FF2B5EF4-FFF2-40B4-BE49-F238E27FC236}">
                <a16:creationId xmlns:a16="http://schemas.microsoft.com/office/drawing/2014/main" id="{47DA1456-BD80-CA9E-EF2E-B70051653720}"/>
              </a:ext>
            </a:extLst>
          </p:cNvPr>
          <p:cNvSpPr txBox="1">
            <a:spLocks/>
          </p:cNvSpPr>
          <p:nvPr/>
        </p:nvSpPr>
        <p:spPr>
          <a:xfrm>
            <a:off x="575276" y="114300"/>
            <a:ext cx="9342546" cy="718751"/>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800" b="0" i="1" dirty="0">
                <a:solidFill>
                  <a:schemeClr val="bg1"/>
                </a:solidFill>
                <a:latin typeface="Palatino" pitchFamily="2" charset="77"/>
                <a:ea typeface="Palatino" pitchFamily="2" charset="77"/>
              </a:rPr>
              <a:t>General Handbook 27.2: Endowment</a:t>
            </a:r>
            <a:endParaRPr lang="en-US" b="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3338347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57475-FB83-8CF0-23AA-567404B10569}"/>
              </a:ext>
            </a:extLst>
          </p:cNvPr>
          <p:cNvSpPr txBox="1"/>
          <p:nvPr/>
        </p:nvSpPr>
        <p:spPr>
          <a:xfrm>
            <a:off x="778476" y="1099751"/>
            <a:ext cx="11195222" cy="5324535"/>
          </a:xfrm>
          <a:prstGeom prst="rect">
            <a:avLst/>
          </a:prstGeom>
          <a:noFill/>
        </p:spPr>
        <p:txBody>
          <a:bodyPr wrap="square" rtlCol="0">
            <a:spAutoFit/>
          </a:bodyPr>
          <a:lstStyle/>
          <a:p>
            <a:r>
              <a:rPr lang="en-US" sz="2000" dirty="0">
                <a:solidFill>
                  <a:schemeClr val="bg1"/>
                </a:solidFill>
                <a:latin typeface="Palatino" pitchFamily="2" charset="77"/>
                <a:ea typeface="Palatino" pitchFamily="2" charset="77"/>
              </a:rPr>
              <a:t>In the endowment, members are invited to make sacred covenants as follows:</a:t>
            </a:r>
          </a:p>
          <a:p>
            <a:pPr marL="457200" indent="-457200">
              <a:buFont typeface="+mj-lt"/>
              <a:buAutoNum type="arabicPeriod"/>
            </a:pPr>
            <a:r>
              <a:rPr lang="en-US" sz="2000" dirty="0">
                <a:solidFill>
                  <a:schemeClr val="bg1"/>
                </a:solidFill>
                <a:latin typeface="Palatino" pitchFamily="2" charset="77"/>
                <a:ea typeface="Palatino" pitchFamily="2" charset="77"/>
              </a:rPr>
              <a:t>Live the </a:t>
            </a:r>
            <a:r>
              <a:rPr lang="en-US" sz="2000" b="1" u="sng" dirty="0">
                <a:solidFill>
                  <a:schemeClr val="bg1"/>
                </a:solidFill>
                <a:latin typeface="Palatino" pitchFamily="2" charset="77"/>
                <a:ea typeface="Palatino" pitchFamily="2" charset="77"/>
              </a:rPr>
              <a:t>law of obedience </a:t>
            </a:r>
            <a:r>
              <a:rPr lang="en-US" sz="2000" dirty="0">
                <a:solidFill>
                  <a:schemeClr val="bg1"/>
                </a:solidFill>
                <a:latin typeface="Palatino" pitchFamily="2" charset="77"/>
                <a:ea typeface="Palatino" pitchFamily="2" charset="77"/>
              </a:rPr>
              <a:t>and strive to keep Heavenly Father’s commandments.</a:t>
            </a:r>
          </a:p>
          <a:p>
            <a:pPr marL="457200" indent="-457200">
              <a:buFont typeface="+mj-lt"/>
              <a:buAutoNum type="arabicPeriod"/>
            </a:pPr>
            <a:r>
              <a:rPr lang="en-US" sz="2000" dirty="0">
                <a:solidFill>
                  <a:schemeClr val="bg1"/>
                </a:solidFill>
                <a:latin typeface="Palatino" pitchFamily="2" charset="77"/>
                <a:ea typeface="Palatino" pitchFamily="2" charset="77"/>
              </a:rPr>
              <a:t>Obey the </a:t>
            </a:r>
            <a:r>
              <a:rPr lang="en-US" sz="2000" b="1" u="sng" dirty="0">
                <a:solidFill>
                  <a:schemeClr val="bg1"/>
                </a:solidFill>
                <a:latin typeface="Palatino" pitchFamily="2" charset="77"/>
                <a:ea typeface="Palatino" pitchFamily="2" charset="77"/>
              </a:rPr>
              <a:t>law of sacrifice</a:t>
            </a:r>
            <a:r>
              <a:rPr lang="en-US" sz="2000" dirty="0">
                <a:solidFill>
                  <a:schemeClr val="bg1"/>
                </a:solidFill>
                <a:latin typeface="Palatino" pitchFamily="2" charset="77"/>
                <a:ea typeface="Palatino" pitchFamily="2" charset="77"/>
              </a:rPr>
              <a:t>, which means sacrificing to support the Lord’s work and repenting with a broken heart and contrite spirit.</a:t>
            </a:r>
          </a:p>
          <a:p>
            <a:pPr marL="457200" indent="-457200">
              <a:buFont typeface="+mj-lt"/>
              <a:buAutoNum type="arabicPeriod"/>
            </a:pPr>
            <a:r>
              <a:rPr lang="en-US" sz="2000" dirty="0">
                <a:solidFill>
                  <a:schemeClr val="bg1"/>
                </a:solidFill>
                <a:latin typeface="Palatino" pitchFamily="2" charset="77"/>
                <a:ea typeface="Palatino" pitchFamily="2" charset="77"/>
              </a:rPr>
              <a:t>Obey the </a:t>
            </a:r>
            <a:r>
              <a:rPr lang="en-US" sz="2000" b="1" u="sng" dirty="0">
                <a:solidFill>
                  <a:schemeClr val="bg1"/>
                </a:solidFill>
                <a:latin typeface="Palatino" pitchFamily="2" charset="77"/>
                <a:ea typeface="Palatino" pitchFamily="2" charset="77"/>
              </a:rPr>
              <a:t>law of the gospel of Jesus Christ</a:t>
            </a:r>
            <a:r>
              <a:rPr lang="en-US" sz="2000" dirty="0">
                <a:solidFill>
                  <a:schemeClr val="bg1"/>
                </a:solidFill>
                <a:latin typeface="Palatino" pitchFamily="2" charset="77"/>
                <a:ea typeface="Palatino" pitchFamily="2" charset="77"/>
              </a:rPr>
              <a:t>, which means:</a:t>
            </a:r>
          </a:p>
          <a:p>
            <a:pPr marL="914400" lvl="1" indent="-457200">
              <a:buFont typeface="Wingdings" pitchFamily="2" charset="2"/>
              <a:buChar char="§"/>
            </a:pPr>
            <a:r>
              <a:rPr lang="en-US" sz="2000" dirty="0">
                <a:solidFill>
                  <a:schemeClr val="bg1"/>
                </a:solidFill>
                <a:latin typeface="Palatino" pitchFamily="2" charset="77"/>
                <a:ea typeface="Palatino" pitchFamily="2" charset="77"/>
              </a:rPr>
              <a:t>Exercising faith in Jesus Christ.</a:t>
            </a:r>
          </a:p>
          <a:p>
            <a:pPr marL="914400" lvl="1" indent="-457200">
              <a:buFont typeface="Wingdings" pitchFamily="2" charset="2"/>
              <a:buChar char="§"/>
            </a:pPr>
            <a:r>
              <a:rPr lang="en-US" sz="2000" dirty="0">
                <a:solidFill>
                  <a:schemeClr val="bg1"/>
                </a:solidFill>
                <a:latin typeface="Palatino" pitchFamily="2" charset="77"/>
                <a:ea typeface="Palatino" pitchFamily="2" charset="77"/>
              </a:rPr>
              <a:t>Repenting daily.</a:t>
            </a:r>
          </a:p>
          <a:p>
            <a:pPr marL="914400" lvl="1" indent="-457200">
              <a:buFont typeface="Wingdings" pitchFamily="2" charset="2"/>
              <a:buChar char="§"/>
            </a:pPr>
            <a:r>
              <a:rPr lang="en-US" sz="2000" dirty="0">
                <a:solidFill>
                  <a:schemeClr val="bg1"/>
                </a:solidFill>
                <a:latin typeface="Palatino" pitchFamily="2" charset="77"/>
                <a:ea typeface="Palatino" pitchFamily="2" charset="77"/>
              </a:rPr>
              <a:t>Making covenants with God by receiving the ordinances of salvation and exaltation.</a:t>
            </a:r>
          </a:p>
          <a:p>
            <a:pPr marL="914400" lvl="1" indent="-457200">
              <a:buFont typeface="Wingdings" pitchFamily="2" charset="2"/>
              <a:buChar char="§"/>
            </a:pPr>
            <a:r>
              <a:rPr lang="en-US" sz="2000" dirty="0">
                <a:solidFill>
                  <a:schemeClr val="bg1"/>
                </a:solidFill>
                <a:latin typeface="Palatino" pitchFamily="2" charset="77"/>
                <a:ea typeface="Palatino" pitchFamily="2" charset="77"/>
              </a:rPr>
              <a:t>Enduring to the end by keeping covenants.</a:t>
            </a:r>
          </a:p>
          <a:p>
            <a:pPr marL="914400" lvl="1" indent="-457200">
              <a:buFont typeface="Wingdings" pitchFamily="2" charset="2"/>
              <a:buChar char="§"/>
            </a:pPr>
            <a:r>
              <a:rPr lang="en-US" sz="2000" dirty="0">
                <a:solidFill>
                  <a:schemeClr val="bg1"/>
                </a:solidFill>
                <a:latin typeface="Palatino" pitchFamily="2" charset="77"/>
                <a:ea typeface="Palatino" pitchFamily="2" charset="77"/>
              </a:rPr>
              <a:t>Striving to live the two great commandments. These are to “love the Lord thy God with all thy heart, and with all thy soul, and with all thy mind” and to “love thy neighbor as thyself” (Matthew 22:37, 39).</a:t>
            </a:r>
          </a:p>
          <a:p>
            <a:pPr marL="457200" indent="-457200">
              <a:buFont typeface="+mj-lt"/>
              <a:buAutoNum type="arabicPeriod"/>
            </a:pPr>
            <a:r>
              <a:rPr lang="en-US" sz="2000" dirty="0">
                <a:solidFill>
                  <a:schemeClr val="bg1"/>
                </a:solidFill>
                <a:latin typeface="Palatino" pitchFamily="2" charset="77"/>
                <a:ea typeface="Palatino" pitchFamily="2" charset="77"/>
              </a:rPr>
              <a:t>Keep the </a:t>
            </a:r>
            <a:r>
              <a:rPr lang="en-US" sz="2000" b="1" u="sng" dirty="0">
                <a:solidFill>
                  <a:schemeClr val="bg1"/>
                </a:solidFill>
                <a:latin typeface="Palatino" pitchFamily="2" charset="77"/>
                <a:ea typeface="Palatino" pitchFamily="2" charset="77"/>
              </a:rPr>
              <a:t>law of chastity</a:t>
            </a:r>
            <a:r>
              <a:rPr lang="en-US" sz="2000" dirty="0">
                <a:solidFill>
                  <a:schemeClr val="bg1"/>
                </a:solidFill>
                <a:latin typeface="Palatino" pitchFamily="2" charset="77"/>
                <a:ea typeface="Palatino" pitchFamily="2" charset="77"/>
              </a:rPr>
              <a:t>, which means abstaining from sexual relations outside of a legal marriage between a man and a woman, which is according to God’s law.</a:t>
            </a:r>
          </a:p>
          <a:p>
            <a:pPr marL="457200" indent="-457200">
              <a:buFont typeface="+mj-lt"/>
              <a:buAutoNum type="arabicPeriod"/>
            </a:pPr>
            <a:r>
              <a:rPr lang="en-US" sz="2000" dirty="0">
                <a:solidFill>
                  <a:schemeClr val="bg1"/>
                </a:solidFill>
                <a:latin typeface="Palatino" pitchFamily="2" charset="77"/>
                <a:ea typeface="Palatino" pitchFamily="2" charset="77"/>
              </a:rPr>
              <a:t>Keep the </a:t>
            </a:r>
            <a:r>
              <a:rPr lang="en-US" sz="2000" b="1" u="sng" dirty="0">
                <a:solidFill>
                  <a:schemeClr val="bg1"/>
                </a:solidFill>
                <a:latin typeface="Palatino" pitchFamily="2" charset="77"/>
                <a:ea typeface="Palatino" pitchFamily="2" charset="77"/>
              </a:rPr>
              <a:t>law of consecration</a:t>
            </a:r>
            <a:r>
              <a:rPr lang="en-US" sz="2000" dirty="0">
                <a:solidFill>
                  <a:schemeClr val="bg1"/>
                </a:solidFill>
                <a:latin typeface="Palatino" pitchFamily="2" charset="77"/>
                <a:ea typeface="Palatino" pitchFamily="2" charset="77"/>
              </a:rPr>
              <a:t>, which means that members dedicate their time, talents, and everything with which the Lord has blessed them to building up Jesus Christ’s Church on the earth.</a:t>
            </a:r>
          </a:p>
        </p:txBody>
      </p:sp>
      <p:sp>
        <p:nvSpPr>
          <p:cNvPr id="3" name="Content Placeholder 11">
            <a:extLst>
              <a:ext uri="{FF2B5EF4-FFF2-40B4-BE49-F238E27FC236}">
                <a16:creationId xmlns:a16="http://schemas.microsoft.com/office/drawing/2014/main" id="{47DA1456-BD80-CA9E-EF2E-B70051653720}"/>
              </a:ext>
            </a:extLst>
          </p:cNvPr>
          <p:cNvSpPr txBox="1">
            <a:spLocks/>
          </p:cNvSpPr>
          <p:nvPr/>
        </p:nvSpPr>
        <p:spPr>
          <a:xfrm>
            <a:off x="778476" y="381000"/>
            <a:ext cx="9342546" cy="718751"/>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800" b="0" i="1" dirty="0">
                <a:solidFill>
                  <a:schemeClr val="bg1"/>
                </a:solidFill>
                <a:latin typeface="Palatino" pitchFamily="2" charset="77"/>
                <a:ea typeface="Palatino" pitchFamily="2" charset="77"/>
              </a:rPr>
              <a:t>General Handbook 27.2: Endowment</a:t>
            </a:r>
            <a:endParaRPr lang="en-US" b="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50209602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a:extLst>
              <a:ext uri="{FF2B5EF4-FFF2-40B4-BE49-F238E27FC236}">
                <a16:creationId xmlns:a16="http://schemas.microsoft.com/office/drawing/2014/main" id="{8F0D0CFF-E242-1EC7-D0B1-764814B473E6}"/>
              </a:ext>
            </a:extLst>
          </p:cNvPr>
          <p:cNvSpPr/>
          <p:nvPr/>
        </p:nvSpPr>
        <p:spPr>
          <a:xfrm>
            <a:off x="406314" y="1053414"/>
            <a:ext cx="11587549" cy="4610100"/>
          </a:xfrm>
          <a:prstGeom prst="plaque">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35903E86-E046-4983-0312-DF035B0FA84C}"/>
              </a:ext>
            </a:extLst>
          </p:cNvPr>
          <p:cNvSpPr/>
          <p:nvPr/>
        </p:nvSpPr>
        <p:spPr>
          <a:xfrm>
            <a:off x="2050406" y="1888525"/>
            <a:ext cx="5962650" cy="12446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1">
            <a:extLst>
              <a:ext uri="{FF2B5EF4-FFF2-40B4-BE49-F238E27FC236}">
                <a16:creationId xmlns:a16="http://schemas.microsoft.com/office/drawing/2014/main" id="{8C7A346A-03C0-EE2C-339B-187F01098D1F}"/>
              </a:ext>
            </a:extLst>
          </p:cNvPr>
          <p:cNvSpPr txBox="1">
            <a:spLocks/>
          </p:cNvSpPr>
          <p:nvPr/>
        </p:nvSpPr>
        <p:spPr>
          <a:xfrm>
            <a:off x="430512" y="2213920"/>
            <a:ext cx="1619894" cy="625047"/>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0" i="1" dirty="0">
                <a:solidFill>
                  <a:schemeClr val="bg1"/>
                </a:solidFill>
                <a:latin typeface="Palatino" pitchFamily="2" charset="77"/>
                <a:ea typeface="Palatino" pitchFamily="2" charset="77"/>
              </a:rPr>
              <a:t>Law of Obedience</a:t>
            </a:r>
            <a:endParaRPr lang="en-US" sz="1400" b="0" dirty="0">
              <a:solidFill>
                <a:schemeClr val="bg1"/>
              </a:solidFill>
            </a:endParaRPr>
          </a:p>
          <a:p>
            <a:pPr algn="ctr"/>
            <a:endParaRPr lang="en-US" sz="1400" dirty="0">
              <a:solidFill>
                <a:schemeClr val="bg1"/>
              </a:solidFill>
            </a:endParaRPr>
          </a:p>
        </p:txBody>
      </p:sp>
      <p:sp>
        <p:nvSpPr>
          <p:cNvPr id="5" name="Content Placeholder 11">
            <a:extLst>
              <a:ext uri="{FF2B5EF4-FFF2-40B4-BE49-F238E27FC236}">
                <a16:creationId xmlns:a16="http://schemas.microsoft.com/office/drawing/2014/main" id="{79D7712A-C0D5-5339-16D7-88CE4FAAEE3C}"/>
              </a:ext>
            </a:extLst>
          </p:cNvPr>
          <p:cNvSpPr txBox="1">
            <a:spLocks/>
          </p:cNvSpPr>
          <p:nvPr/>
        </p:nvSpPr>
        <p:spPr>
          <a:xfrm>
            <a:off x="8039743" y="2041956"/>
            <a:ext cx="1543050" cy="918518"/>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000" b="0" i="1" dirty="0">
                <a:solidFill>
                  <a:schemeClr val="bg1"/>
                </a:solidFill>
                <a:latin typeface="Palatino" pitchFamily="2" charset="77"/>
                <a:ea typeface="Palatino" pitchFamily="2" charset="77"/>
              </a:rPr>
              <a:t>Law of the Gospel of Jesus Christ</a:t>
            </a:r>
            <a:endParaRPr lang="en-US" sz="1200" b="0" dirty="0">
              <a:solidFill>
                <a:schemeClr val="bg1"/>
              </a:solidFill>
            </a:endParaRPr>
          </a:p>
          <a:p>
            <a:pPr algn="ctr"/>
            <a:endParaRPr lang="en-US" sz="1200" dirty="0">
              <a:solidFill>
                <a:schemeClr val="bg1"/>
              </a:solidFill>
            </a:endParaRPr>
          </a:p>
        </p:txBody>
      </p:sp>
      <p:sp>
        <p:nvSpPr>
          <p:cNvPr id="6" name="Right Arrow 5">
            <a:extLst>
              <a:ext uri="{FF2B5EF4-FFF2-40B4-BE49-F238E27FC236}">
                <a16:creationId xmlns:a16="http://schemas.microsoft.com/office/drawing/2014/main" id="{26B44915-9FED-66C1-8FCF-F337E9167216}"/>
              </a:ext>
            </a:extLst>
          </p:cNvPr>
          <p:cNvSpPr/>
          <p:nvPr/>
        </p:nvSpPr>
        <p:spPr>
          <a:xfrm>
            <a:off x="2050406" y="3552225"/>
            <a:ext cx="5962650" cy="12446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1">
            <a:extLst>
              <a:ext uri="{FF2B5EF4-FFF2-40B4-BE49-F238E27FC236}">
                <a16:creationId xmlns:a16="http://schemas.microsoft.com/office/drawing/2014/main" id="{BA1AA24D-1E01-716A-FA1F-0EB60DEF53C0}"/>
              </a:ext>
            </a:extLst>
          </p:cNvPr>
          <p:cNvSpPr txBox="1">
            <a:spLocks/>
          </p:cNvSpPr>
          <p:nvPr/>
        </p:nvSpPr>
        <p:spPr>
          <a:xfrm>
            <a:off x="446328" y="3856169"/>
            <a:ext cx="1611732" cy="625046"/>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0" i="1" dirty="0">
                <a:solidFill>
                  <a:schemeClr val="bg1"/>
                </a:solidFill>
                <a:latin typeface="Palatino" pitchFamily="2" charset="77"/>
                <a:ea typeface="Palatino" pitchFamily="2" charset="77"/>
              </a:rPr>
              <a:t>Law of Sacrifice</a:t>
            </a:r>
            <a:endParaRPr lang="en-US" sz="1400" b="0" dirty="0">
              <a:solidFill>
                <a:schemeClr val="bg1"/>
              </a:solidFill>
            </a:endParaRPr>
          </a:p>
          <a:p>
            <a:pPr algn="ctr"/>
            <a:endParaRPr lang="en-US" sz="1400" dirty="0">
              <a:solidFill>
                <a:schemeClr val="bg1"/>
              </a:solidFill>
            </a:endParaRPr>
          </a:p>
        </p:txBody>
      </p:sp>
      <p:sp>
        <p:nvSpPr>
          <p:cNvPr id="11" name="Content Placeholder 11">
            <a:extLst>
              <a:ext uri="{FF2B5EF4-FFF2-40B4-BE49-F238E27FC236}">
                <a16:creationId xmlns:a16="http://schemas.microsoft.com/office/drawing/2014/main" id="{1EA571B3-E922-BB02-DFE4-26F21FED68F5}"/>
              </a:ext>
            </a:extLst>
          </p:cNvPr>
          <p:cNvSpPr txBox="1">
            <a:spLocks/>
          </p:cNvSpPr>
          <p:nvPr/>
        </p:nvSpPr>
        <p:spPr>
          <a:xfrm>
            <a:off x="1169644" y="6114707"/>
            <a:ext cx="1761524" cy="718751"/>
          </a:xfrm>
          <a:prstGeom prst="rect">
            <a:avLst/>
          </a:prstGeom>
        </p:spPr>
        <p:txBody>
          <a:bodyPr>
            <a:normAutofit fontScale="47500" lnSpcReduction="20000"/>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4800" b="0" i="1" dirty="0">
                <a:solidFill>
                  <a:schemeClr val="bg1"/>
                </a:solidFill>
                <a:latin typeface="Palatino" pitchFamily="2" charset="77"/>
                <a:ea typeface="Palatino" pitchFamily="2" charset="77"/>
              </a:rPr>
              <a:t>Law of Chastity</a:t>
            </a:r>
            <a:endParaRPr lang="en-US" b="0" dirty="0">
              <a:solidFill>
                <a:schemeClr val="bg1"/>
              </a:solidFill>
            </a:endParaRPr>
          </a:p>
          <a:p>
            <a:pPr algn="ctr"/>
            <a:endParaRPr lang="en-US" dirty="0">
              <a:solidFill>
                <a:schemeClr val="bg1"/>
              </a:solidFill>
            </a:endParaRPr>
          </a:p>
        </p:txBody>
      </p:sp>
      <p:sp>
        <p:nvSpPr>
          <p:cNvPr id="12" name="Up Arrow 11">
            <a:extLst>
              <a:ext uri="{FF2B5EF4-FFF2-40B4-BE49-F238E27FC236}">
                <a16:creationId xmlns:a16="http://schemas.microsoft.com/office/drawing/2014/main" id="{BCB31B91-4CA5-71EC-FBA1-623607321BE8}"/>
              </a:ext>
            </a:extLst>
          </p:cNvPr>
          <p:cNvSpPr/>
          <p:nvPr/>
        </p:nvSpPr>
        <p:spPr>
          <a:xfrm>
            <a:off x="1370956" y="4796825"/>
            <a:ext cx="1358900" cy="1237907"/>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1">
            <a:extLst>
              <a:ext uri="{FF2B5EF4-FFF2-40B4-BE49-F238E27FC236}">
                <a16:creationId xmlns:a16="http://schemas.microsoft.com/office/drawing/2014/main" id="{766AC043-AA63-798E-0943-81A8E499EAE9}"/>
              </a:ext>
            </a:extLst>
          </p:cNvPr>
          <p:cNvSpPr txBox="1">
            <a:spLocks/>
          </p:cNvSpPr>
          <p:nvPr/>
        </p:nvSpPr>
        <p:spPr>
          <a:xfrm>
            <a:off x="7915978" y="3908854"/>
            <a:ext cx="1650355" cy="874066"/>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000" b="0" i="1" dirty="0">
                <a:solidFill>
                  <a:schemeClr val="bg1"/>
                </a:solidFill>
                <a:latin typeface="Palatino" pitchFamily="2" charset="77"/>
                <a:ea typeface="Palatino" pitchFamily="2" charset="77"/>
              </a:rPr>
              <a:t>Law of Consecration</a:t>
            </a:r>
            <a:endParaRPr lang="en-US" sz="1200" b="0" dirty="0">
              <a:solidFill>
                <a:schemeClr val="bg1"/>
              </a:solidFill>
            </a:endParaRPr>
          </a:p>
          <a:p>
            <a:pPr algn="ctr"/>
            <a:endParaRPr lang="en-US" sz="1200" dirty="0">
              <a:solidFill>
                <a:schemeClr val="bg1"/>
              </a:solidFill>
            </a:endParaRPr>
          </a:p>
        </p:txBody>
      </p:sp>
      <p:sp>
        <p:nvSpPr>
          <p:cNvPr id="14" name="Content Placeholder 11">
            <a:extLst>
              <a:ext uri="{FF2B5EF4-FFF2-40B4-BE49-F238E27FC236}">
                <a16:creationId xmlns:a16="http://schemas.microsoft.com/office/drawing/2014/main" id="{6B7BF0D9-9D3C-68F8-4448-A41D44AD0B07}"/>
              </a:ext>
            </a:extLst>
          </p:cNvPr>
          <p:cNvSpPr txBox="1">
            <a:spLocks/>
          </p:cNvSpPr>
          <p:nvPr/>
        </p:nvSpPr>
        <p:spPr>
          <a:xfrm>
            <a:off x="1908776" y="254688"/>
            <a:ext cx="9342546" cy="718751"/>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800" b="0" i="1" dirty="0">
                <a:solidFill>
                  <a:schemeClr val="bg1"/>
                </a:solidFill>
                <a:latin typeface="Palatino" pitchFamily="2" charset="77"/>
                <a:ea typeface="Palatino" pitchFamily="2" charset="77"/>
              </a:rPr>
              <a:t>Temple Covenants lead us to Christ</a:t>
            </a:r>
            <a:endParaRPr lang="en-US" b="0" dirty="0">
              <a:solidFill>
                <a:schemeClr val="bg1"/>
              </a:solidFill>
            </a:endParaRPr>
          </a:p>
          <a:p>
            <a:endParaRPr lang="en-US" dirty="0">
              <a:solidFill>
                <a:schemeClr val="bg1"/>
              </a:solidFill>
            </a:endParaRPr>
          </a:p>
        </p:txBody>
      </p:sp>
      <p:pic>
        <p:nvPicPr>
          <p:cNvPr id="15" name="Picture 14" descr="A picture containing drawing&#10;&#10;Description automatically generated">
            <a:extLst>
              <a:ext uri="{FF2B5EF4-FFF2-40B4-BE49-F238E27FC236}">
                <a16:creationId xmlns:a16="http://schemas.microsoft.com/office/drawing/2014/main" id="{77D3D7BF-3863-DA5B-3AFD-50763C32A120}"/>
              </a:ext>
            </a:extLst>
          </p:cNvPr>
          <p:cNvPicPr>
            <a:picLocks noChangeAspect="1"/>
          </p:cNvPicPr>
          <p:nvPr/>
        </p:nvPicPr>
        <p:blipFill>
          <a:blip r:embed="rId2"/>
          <a:stretch>
            <a:fillRect/>
          </a:stretch>
        </p:blipFill>
        <p:spPr>
          <a:xfrm>
            <a:off x="9609480" y="1384931"/>
            <a:ext cx="1767196" cy="3496388"/>
          </a:xfrm>
          <a:prstGeom prst="rect">
            <a:avLst/>
          </a:prstGeom>
        </p:spPr>
      </p:pic>
      <p:sp>
        <p:nvSpPr>
          <p:cNvPr id="16" name="Rectangle 15">
            <a:extLst>
              <a:ext uri="{FF2B5EF4-FFF2-40B4-BE49-F238E27FC236}">
                <a16:creationId xmlns:a16="http://schemas.microsoft.com/office/drawing/2014/main" id="{57FBC956-00DB-6A8F-4EBB-09C078F4B0FE}"/>
              </a:ext>
            </a:extLst>
          </p:cNvPr>
          <p:cNvSpPr/>
          <p:nvPr/>
        </p:nvSpPr>
        <p:spPr>
          <a:xfrm>
            <a:off x="9695771" y="4026532"/>
            <a:ext cx="1594613" cy="7256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1">
            <a:extLst>
              <a:ext uri="{FF2B5EF4-FFF2-40B4-BE49-F238E27FC236}">
                <a16:creationId xmlns:a16="http://schemas.microsoft.com/office/drawing/2014/main" id="{A4A24709-E8BE-2C4E-7B89-0BEB3C1E4E33}"/>
              </a:ext>
            </a:extLst>
          </p:cNvPr>
          <p:cNvSpPr txBox="1">
            <a:spLocks/>
          </p:cNvSpPr>
          <p:nvPr/>
        </p:nvSpPr>
        <p:spPr>
          <a:xfrm>
            <a:off x="9609479" y="4086388"/>
            <a:ext cx="1734837" cy="702887"/>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1800" b="0" i="1" dirty="0">
                <a:solidFill>
                  <a:srgbClr val="006183"/>
                </a:solidFill>
                <a:latin typeface="Palatino" pitchFamily="2" charset="77"/>
                <a:ea typeface="Palatino" pitchFamily="2" charset="77"/>
              </a:rPr>
              <a:t>Becoming more</a:t>
            </a:r>
            <a:br>
              <a:rPr lang="en-US" sz="1800" b="0" i="1" dirty="0">
                <a:solidFill>
                  <a:srgbClr val="006183"/>
                </a:solidFill>
                <a:latin typeface="Palatino" pitchFamily="2" charset="77"/>
                <a:ea typeface="Palatino" pitchFamily="2" charset="77"/>
              </a:rPr>
            </a:br>
            <a:r>
              <a:rPr lang="en-US" sz="1800" b="0" i="1" dirty="0">
                <a:solidFill>
                  <a:srgbClr val="006183"/>
                </a:solidFill>
                <a:latin typeface="Palatino" pitchFamily="2" charset="77"/>
                <a:ea typeface="Palatino" pitchFamily="2" charset="77"/>
              </a:rPr>
              <a:t>like the Savior</a:t>
            </a:r>
            <a:endParaRPr lang="en-US" sz="1000" b="0" dirty="0">
              <a:solidFill>
                <a:srgbClr val="006183"/>
              </a:solidFill>
            </a:endParaRPr>
          </a:p>
          <a:p>
            <a:pPr algn="ctr"/>
            <a:endParaRPr lang="en-US" sz="1000" dirty="0">
              <a:solidFill>
                <a:srgbClr val="006183"/>
              </a:solidFill>
            </a:endParaRPr>
          </a:p>
        </p:txBody>
      </p:sp>
    </p:spTree>
    <p:extLst>
      <p:ext uri="{BB962C8B-B14F-4D97-AF65-F5344CB8AC3E}">
        <p14:creationId xmlns:p14="http://schemas.microsoft.com/office/powerpoint/2010/main" val="2507110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80AE4-1362-75A0-6C4C-F3D6FAE0539D}"/>
              </a:ext>
            </a:extLst>
          </p:cNvPr>
          <p:cNvPicPr>
            <a:picLocks noChangeAspect="1"/>
          </p:cNvPicPr>
          <p:nvPr/>
        </p:nvPicPr>
        <p:blipFill rotWithShape="1">
          <a:blip r:embed="rId3"/>
          <a:srcRect t="3125" b="3125"/>
          <a:stretch/>
        </p:blipFill>
        <p:spPr>
          <a:xfrm>
            <a:off x="20" y="10"/>
            <a:ext cx="6095980" cy="6857990"/>
          </a:xfrm>
          <a:prstGeom prst="rect">
            <a:avLst/>
          </a:prstGeom>
          <a:noFill/>
        </p:spPr>
      </p:pic>
      <p:sp>
        <p:nvSpPr>
          <p:cNvPr id="3" name="Content Placeholder 11">
            <a:extLst>
              <a:ext uri="{FF2B5EF4-FFF2-40B4-BE49-F238E27FC236}">
                <a16:creationId xmlns:a16="http://schemas.microsoft.com/office/drawing/2014/main" id="{47DA1456-BD80-CA9E-EF2E-B70051653720}"/>
              </a:ext>
            </a:extLst>
          </p:cNvPr>
          <p:cNvSpPr txBox="1">
            <a:spLocks/>
          </p:cNvSpPr>
          <p:nvPr/>
        </p:nvSpPr>
        <p:spPr>
          <a:xfrm>
            <a:off x="6683829" y="457200"/>
            <a:ext cx="4860471" cy="98854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spcBef>
                <a:spcPct val="0"/>
              </a:spcBef>
              <a:spcAft>
                <a:spcPts val="600"/>
              </a:spcAft>
              <a:buNone/>
            </a:pPr>
            <a:r>
              <a:rPr lang="en-US" sz="3100" b="0" i="0" kern="1200" dirty="0">
                <a:latin typeface="Palatino Regular" charset="0"/>
                <a:ea typeface="Palatino Regular" charset="0"/>
                <a:cs typeface="Palatino Regular" charset="0"/>
              </a:rPr>
              <a:t>Elder David A. Bednar</a:t>
            </a:r>
            <a:br>
              <a:rPr lang="en-US" sz="3100" b="0" i="0" kern="1200" dirty="0">
                <a:latin typeface="Palatino Regular" charset="0"/>
                <a:ea typeface="Palatino Regular" charset="0"/>
                <a:cs typeface="Palatino Regular" charset="0"/>
              </a:rPr>
            </a:br>
            <a:r>
              <a:rPr lang="en-US" sz="2400" b="0" i="0" kern="1200" dirty="0">
                <a:latin typeface="Palatino Regular" charset="0"/>
                <a:ea typeface="Palatino Regular" charset="0"/>
                <a:cs typeface="Palatino Regular" charset="0"/>
              </a:rPr>
              <a:t>Quorum of the Twelve Apostles</a:t>
            </a:r>
            <a:endParaRPr lang="en-US" sz="3100" b="0" i="0" kern="1200" dirty="0">
              <a:latin typeface="Palatino Regular" charset="0"/>
              <a:ea typeface="Palatino Regular" charset="0"/>
              <a:cs typeface="Palatino Regular" charset="0"/>
            </a:endParaRPr>
          </a:p>
        </p:txBody>
      </p:sp>
      <p:sp>
        <p:nvSpPr>
          <p:cNvPr id="2" name="TextBox 1">
            <a:extLst>
              <a:ext uri="{FF2B5EF4-FFF2-40B4-BE49-F238E27FC236}">
                <a16:creationId xmlns:a16="http://schemas.microsoft.com/office/drawing/2014/main" id="{09257475-FB83-8CF0-23AA-567404B10569}"/>
              </a:ext>
            </a:extLst>
          </p:cNvPr>
          <p:cNvSpPr txBox="1"/>
          <p:nvPr/>
        </p:nvSpPr>
        <p:spPr>
          <a:xfrm>
            <a:off x="6683828" y="1445742"/>
            <a:ext cx="4860471" cy="5214550"/>
          </a:xfrm>
          <a:prstGeom prst="rect">
            <a:avLst/>
          </a:prstGeom>
        </p:spPr>
        <p:txBody>
          <a:bodyPr vert="horz" lIns="91440" tIns="45720" rIns="91440" bIns="45720" rtlCol="0">
            <a:normAutofit fontScale="92500" lnSpcReduction="10000"/>
          </a:bodyPr>
          <a:lstStyle/>
          <a:p>
            <a:pPr>
              <a:lnSpc>
                <a:spcPct val="90000"/>
              </a:lnSpc>
              <a:spcBef>
                <a:spcPts val="1000"/>
              </a:spcBef>
              <a:defRPr/>
            </a:pPr>
            <a:r>
              <a:rPr lang="en-US" sz="2400" i="1" dirty="0">
                <a:solidFill>
                  <a:srgbClr val="016183"/>
                </a:solidFill>
                <a:latin typeface="Palatino" pitchFamily="2" charset="77"/>
                <a:ea typeface="Palatino" pitchFamily="2" charset="77"/>
              </a:rPr>
              <a:t>“Every time we faithfully </a:t>
            </a:r>
            <a:r>
              <a:rPr lang="en-US" sz="2400" b="1" i="1" u="sng" dirty="0">
                <a:solidFill>
                  <a:srgbClr val="016183"/>
                </a:solidFill>
                <a:latin typeface="Palatino" pitchFamily="2" charset="77"/>
                <a:ea typeface="Palatino" pitchFamily="2" charset="77"/>
              </a:rPr>
              <a:t>receive, review, remember and renew sacred covenants</a:t>
            </a:r>
            <a:r>
              <a:rPr lang="en-US" sz="2400" i="1" dirty="0">
                <a:solidFill>
                  <a:srgbClr val="016183"/>
                </a:solidFill>
                <a:latin typeface="Palatino" pitchFamily="2" charset="77"/>
                <a:ea typeface="Palatino" pitchFamily="2" charset="77"/>
              </a:rPr>
              <a:t>, our spiritual anchors are secured ever more firmly and steadfastly to the ‘rock’ of Jesus Christ. As individuals build their foundations upon the Savior, they are blessed to “be still.” </a:t>
            </a:r>
            <a:br>
              <a:rPr lang="en-US" sz="2400" i="1" dirty="0">
                <a:solidFill>
                  <a:srgbClr val="016183"/>
                </a:solidFill>
                <a:latin typeface="Palatino" pitchFamily="2" charset="77"/>
                <a:ea typeface="Palatino" pitchFamily="2" charset="77"/>
              </a:rPr>
            </a:br>
            <a:br>
              <a:rPr lang="en-US" sz="2400" i="1" dirty="0">
                <a:solidFill>
                  <a:srgbClr val="016183"/>
                </a:solidFill>
                <a:latin typeface="Palatino" pitchFamily="2" charset="77"/>
                <a:ea typeface="Palatino" pitchFamily="2" charset="77"/>
              </a:rPr>
            </a:br>
            <a:r>
              <a:rPr lang="en-US" sz="2400" i="1" dirty="0">
                <a:solidFill>
                  <a:srgbClr val="016183"/>
                </a:solidFill>
                <a:latin typeface="Palatino" pitchFamily="2" charset="77"/>
                <a:ea typeface="Palatino" pitchFamily="2" charset="77"/>
              </a:rPr>
              <a:t>The Lord provides both </a:t>
            </a:r>
            <a:r>
              <a:rPr lang="en-US" sz="2400" b="1" i="1" u="sng" dirty="0">
                <a:solidFill>
                  <a:srgbClr val="016183"/>
                </a:solidFill>
                <a:latin typeface="Palatino" pitchFamily="2" charset="77"/>
                <a:ea typeface="Palatino" pitchFamily="2" charset="77"/>
              </a:rPr>
              <a:t>sacred times and holy places</a:t>
            </a:r>
            <a:r>
              <a:rPr lang="en-US" sz="2400" i="1" dirty="0">
                <a:solidFill>
                  <a:srgbClr val="016183"/>
                </a:solidFill>
                <a:latin typeface="Palatino" pitchFamily="2" charset="77"/>
                <a:ea typeface="Palatino" pitchFamily="2" charset="77"/>
              </a:rPr>
              <a:t> to help individuals experience and learn about this inner stillness of their souls. Our homes should be the ultimate combination of both sacred time and holy places wherein individuals and families can ‘be </a:t>
            </a:r>
            <a:r>
              <a:rPr lang="en-US" sz="2400" i="1" dirty="0" err="1">
                <a:solidFill>
                  <a:srgbClr val="016183"/>
                </a:solidFill>
                <a:latin typeface="Palatino" pitchFamily="2" charset="77"/>
                <a:ea typeface="Palatino" pitchFamily="2" charset="77"/>
              </a:rPr>
              <a:t>still’and</a:t>
            </a:r>
            <a:r>
              <a:rPr lang="en-US" sz="2400" i="1" dirty="0">
                <a:solidFill>
                  <a:srgbClr val="016183"/>
                </a:solidFill>
                <a:latin typeface="Palatino" pitchFamily="2" charset="77"/>
                <a:ea typeface="Palatino" pitchFamily="2" charset="77"/>
              </a:rPr>
              <a:t> know that God is our Heavenly Father, we are His children and Jesus Christ is the Savior.”</a:t>
            </a:r>
          </a:p>
        </p:txBody>
      </p:sp>
      <p:sp>
        <p:nvSpPr>
          <p:cNvPr id="5" name="TextBox 4">
            <a:extLst>
              <a:ext uri="{FF2B5EF4-FFF2-40B4-BE49-F238E27FC236}">
                <a16:creationId xmlns:a16="http://schemas.microsoft.com/office/drawing/2014/main" id="{B29D5E41-FDD8-BBE2-9DB9-E2F16815CAEE}"/>
              </a:ext>
            </a:extLst>
          </p:cNvPr>
          <p:cNvSpPr txBox="1"/>
          <p:nvPr/>
        </p:nvSpPr>
        <p:spPr>
          <a:xfrm>
            <a:off x="8940800" y="6337300"/>
            <a:ext cx="2423740" cy="307777"/>
          </a:xfrm>
          <a:prstGeom prst="rect">
            <a:avLst/>
          </a:prstGeom>
          <a:noFill/>
        </p:spPr>
        <p:txBody>
          <a:bodyPr wrap="none" rtlCol="0">
            <a:spAutoFit/>
          </a:bodyPr>
          <a:lstStyle/>
          <a:p>
            <a:r>
              <a:rPr lang="en-US" sz="1400" dirty="0">
                <a:solidFill>
                  <a:srgbClr val="006183"/>
                </a:solidFill>
              </a:rPr>
              <a:t>April 2023 General Conference</a:t>
            </a:r>
          </a:p>
        </p:txBody>
      </p:sp>
    </p:spTree>
    <p:extLst>
      <p:ext uri="{BB962C8B-B14F-4D97-AF65-F5344CB8AC3E}">
        <p14:creationId xmlns:p14="http://schemas.microsoft.com/office/powerpoint/2010/main" val="41966038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57475-FB83-8CF0-23AA-567404B10569}"/>
              </a:ext>
            </a:extLst>
          </p:cNvPr>
          <p:cNvSpPr txBox="1"/>
          <p:nvPr/>
        </p:nvSpPr>
        <p:spPr>
          <a:xfrm>
            <a:off x="642552" y="1940011"/>
            <a:ext cx="11195222" cy="3785652"/>
          </a:xfrm>
          <a:prstGeom prst="rect">
            <a:avLst/>
          </a:prstGeom>
          <a:noFill/>
        </p:spPr>
        <p:txBody>
          <a:bodyPr wrap="square" rtlCol="0">
            <a:spAutoFit/>
          </a:bodyPr>
          <a:lstStyle/>
          <a:p>
            <a:r>
              <a:rPr lang="en-US" sz="2400" dirty="0">
                <a:solidFill>
                  <a:schemeClr val="bg1"/>
                </a:solidFill>
                <a:latin typeface="Palatino" pitchFamily="2" charset="77"/>
                <a:ea typeface="Palatino" pitchFamily="2" charset="77"/>
              </a:rPr>
              <a:t>The garment of the holy priesthood reminds us of the veil in the temple,</a:t>
            </a:r>
          </a:p>
          <a:p>
            <a:r>
              <a:rPr lang="en-US" sz="2400" dirty="0">
                <a:solidFill>
                  <a:schemeClr val="bg1"/>
                </a:solidFill>
                <a:latin typeface="Palatino" pitchFamily="2" charset="77"/>
                <a:ea typeface="Palatino" pitchFamily="2" charset="77"/>
              </a:rPr>
              <a:t>and that veil is symbolic of Jesus Christ. When you put on your garment, you</a:t>
            </a:r>
          </a:p>
          <a:p>
            <a:r>
              <a:rPr lang="en-US" sz="2400" dirty="0">
                <a:solidFill>
                  <a:schemeClr val="bg1"/>
                </a:solidFill>
                <a:latin typeface="Palatino" pitchFamily="2" charset="77"/>
                <a:ea typeface="Palatino" pitchFamily="2" charset="77"/>
              </a:rPr>
              <a:t>put on a sacred symbol of Jesus Christ. Wearing it is an outward expression of</a:t>
            </a:r>
          </a:p>
          <a:p>
            <a:r>
              <a:rPr lang="en-US" sz="2400" dirty="0">
                <a:solidFill>
                  <a:schemeClr val="bg1"/>
                </a:solidFill>
                <a:latin typeface="Palatino" pitchFamily="2" charset="77"/>
                <a:ea typeface="Palatino" pitchFamily="2" charset="77"/>
              </a:rPr>
              <a:t>your inner commitment to follow Him. The garment is also a reminder of your</a:t>
            </a:r>
          </a:p>
          <a:p>
            <a:r>
              <a:rPr lang="en-US" sz="2400" dirty="0">
                <a:solidFill>
                  <a:schemeClr val="bg1"/>
                </a:solidFill>
                <a:latin typeface="Palatino" pitchFamily="2" charset="77"/>
                <a:ea typeface="Palatino" pitchFamily="2" charset="77"/>
              </a:rPr>
              <a:t>temple covenants. You should wear the garment day and night throughout</a:t>
            </a:r>
          </a:p>
          <a:p>
            <a:r>
              <a:rPr lang="en-US" sz="2400" dirty="0">
                <a:solidFill>
                  <a:schemeClr val="bg1"/>
                </a:solidFill>
                <a:latin typeface="Palatino" pitchFamily="2" charset="77"/>
                <a:ea typeface="Palatino" pitchFamily="2" charset="77"/>
              </a:rPr>
              <a:t>your life. When it must be removed for activities that cannot reasonably be</a:t>
            </a:r>
          </a:p>
          <a:p>
            <a:r>
              <a:rPr lang="en-US" sz="2400" dirty="0">
                <a:solidFill>
                  <a:schemeClr val="bg1"/>
                </a:solidFill>
                <a:latin typeface="Palatino" pitchFamily="2" charset="77"/>
                <a:ea typeface="Palatino" pitchFamily="2" charset="77"/>
              </a:rPr>
              <a:t>done while wearing the garment, seek to restore it as soon as possible. As you</a:t>
            </a:r>
          </a:p>
          <a:p>
            <a:r>
              <a:rPr lang="en-US" sz="2400" dirty="0">
                <a:solidFill>
                  <a:schemeClr val="bg1"/>
                </a:solidFill>
                <a:latin typeface="Palatino" pitchFamily="2" charset="77"/>
                <a:ea typeface="Palatino" pitchFamily="2" charset="77"/>
              </a:rPr>
              <a:t>keep your covenants, including the sacred privilege to wear the garment as</a:t>
            </a:r>
          </a:p>
          <a:p>
            <a:r>
              <a:rPr lang="en-US" sz="2400" dirty="0">
                <a:solidFill>
                  <a:schemeClr val="bg1"/>
                </a:solidFill>
                <a:latin typeface="Palatino" pitchFamily="2" charset="77"/>
                <a:ea typeface="Palatino" pitchFamily="2" charset="77"/>
              </a:rPr>
              <a:t>instructed in the initiatory ordinances, you will have greater access to the</a:t>
            </a:r>
          </a:p>
          <a:p>
            <a:r>
              <a:rPr lang="en-US" sz="2400" dirty="0">
                <a:solidFill>
                  <a:schemeClr val="bg1"/>
                </a:solidFill>
                <a:latin typeface="Palatino" pitchFamily="2" charset="77"/>
                <a:ea typeface="Palatino" pitchFamily="2" charset="77"/>
              </a:rPr>
              <a:t>Savior’s mercy, protection, strength, and power.</a:t>
            </a:r>
          </a:p>
        </p:txBody>
      </p:sp>
      <p:sp>
        <p:nvSpPr>
          <p:cNvPr id="3" name="Content Placeholder 11">
            <a:extLst>
              <a:ext uri="{FF2B5EF4-FFF2-40B4-BE49-F238E27FC236}">
                <a16:creationId xmlns:a16="http://schemas.microsoft.com/office/drawing/2014/main" id="{47DA1456-BD80-CA9E-EF2E-B70051653720}"/>
              </a:ext>
            </a:extLst>
          </p:cNvPr>
          <p:cNvSpPr txBox="1">
            <a:spLocks/>
          </p:cNvSpPr>
          <p:nvPr/>
        </p:nvSpPr>
        <p:spPr>
          <a:xfrm>
            <a:off x="652849" y="562896"/>
            <a:ext cx="10886302" cy="1138881"/>
          </a:xfrm>
          <a:prstGeom prst="rect">
            <a:avLst/>
          </a:prstGeom>
        </p:spPr>
        <p:txBody>
          <a:bodyPr>
            <a:normAutofit fontScale="77500" lnSpcReduction="20000"/>
          </a:bodyPr>
          <a:lst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800" b="0" i="1" dirty="0">
                <a:solidFill>
                  <a:schemeClr val="bg1"/>
                </a:solidFill>
                <a:latin typeface="Palatino" pitchFamily="2" charset="77"/>
                <a:ea typeface="Palatino" pitchFamily="2" charset="77"/>
              </a:rPr>
              <a:t>Do you honor your sacred privilege to wear the garment as instructed in the initiatory ordinances?</a:t>
            </a:r>
            <a:endParaRPr lang="en-US" dirty="0">
              <a:solidFill>
                <a:schemeClr val="bg1"/>
              </a:solidFill>
            </a:endParaRPr>
          </a:p>
        </p:txBody>
      </p:sp>
    </p:spTree>
    <p:extLst>
      <p:ext uri="{BB962C8B-B14F-4D97-AF65-F5344CB8AC3E}">
        <p14:creationId xmlns:p14="http://schemas.microsoft.com/office/powerpoint/2010/main" val="3151506831"/>
      </p:ext>
    </p:extLst>
  </p:cSld>
  <p:clrMapOvr>
    <a:masterClrMapping/>
  </p:clrMapOvr>
  <p:transition>
    <p:fade/>
  </p:transition>
</p:sld>
</file>

<file path=ppt/theme/theme1.xml><?xml version="1.0" encoding="utf-8"?>
<a:theme xmlns:a="http://schemas.openxmlformats.org/drawingml/2006/main" name="1_Neutral Blue">
  <a:themeElements>
    <a:clrScheme name="LDS Neutral Blue">
      <a:dk1>
        <a:srgbClr val="000000"/>
      </a:dk1>
      <a:lt1>
        <a:srgbClr val="FFFFFF"/>
      </a:lt1>
      <a:dk2>
        <a:srgbClr val="016183"/>
      </a:dk2>
      <a:lt2>
        <a:srgbClr val="E7E6E6"/>
      </a:lt2>
      <a:accent1>
        <a:srgbClr val="016183"/>
      </a:accent1>
      <a:accent2>
        <a:srgbClr val="8F1449"/>
      </a:accent2>
      <a:accent3>
        <a:srgbClr val="328D4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25E0732A-894E-B644-8D86-027D1DD77C5F}"/>
    </a:ext>
  </a:extLst>
</a:theme>
</file>

<file path=ppt/theme/theme2.xml><?xml version="1.0" encoding="utf-8"?>
<a:theme xmlns:a="http://schemas.openxmlformats.org/drawingml/2006/main" name="Neutral Red">
  <a:themeElements>
    <a:clrScheme name="LDS Neutral Red">
      <a:dk1>
        <a:srgbClr val="000000"/>
      </a:dk1>
      <a:lt1>
        <a:srgbClr val="FFFFFF"/>
      </a:lt1>
      <a:dk2>
        <a:srgbClr val="016183"/>
      </a:dk2>
      <a:lt2>
        <a:srgbClr val="E7E6E6"/>
      </a:lt2>
      <a:accent1>
        <a:srgbClr val="8F1449"/>
      </a:accent1>
      <a:accent2>
        <a:srgbClr val="016183"/>
      </a:accent2>
      <a:accent3>
        <a:srgbClr val="328D4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EA443AE7-686B-A140-832C-80BEF4F4E810}"/>
    </a:ext>
  </a:extLst>
</a:theme>
</file>

<file path=ppt/theme/theme3.xml><?xml version="1.0" encoding="utf-8"?>
<a:theme xmlns:a="http://schemas.openxmlformats.org/drawingml/2006/main" name="Neutral Green">
  <a:themeElements>
    <a:clrScheme name="LDS Neutral Green">
      <a:dk1>
        <a:srgbClr val="000000"/>
      </a:dk1>
      <a:lt1>
        <a:srgbClr val="FFFFFF"/>
      </a:lt1>
      <a:dk2>
        <a:srgbClr val="016183"/>
      </a:dk2>
      <a:lt2>
        <a:srgbClr val="E7E6E6"/>
      </a:lt2>
      <a:accent1>
        <a:srgbClr val="328D43"/>
      </a:accent1>
      <a:accent2>
        <a:srgbClr val="8F1449"/>
      </a:accent2>
      <a:accent3>
        <a:srgbClr val="01618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E7FD5917-DB24-DB4D-BD23-BE0F4CB56100}"/>
    </a:ext>
  </a:extLst>
</a:theme>
</file>

<file path=ppt/theme/theme4.xml><?xml version="1.0" encoding="utf-8"?>
<a:theme xmlns:a="http://schemas.openxmlformats.org/drawingml/2006/main" name="Neutral Yellow">
  <a:themeElements>
    <a:clrScheme name="LDS Neutral Yellow">
      <a:dk1>
        <a:srgbClr val="000000"/>
      </a:dk1>
      <a:lt1>
        <a:srgbClr val="FFFFFF"/>
      </a:lt1>
      <a:dk2>
        <a:srgbClr val="016183"/>
      </a:dk2>
      <a:lt2>
        <a:srgbClr val="E7E6E6"/>
      </a:lt2>
      <a:accent1>
        <a:srgbClr val="F68D2E"/>
      </a:accent1>
      <a:accent2>
        <a:srgbClr val="8F1449"/>
      </a:accent2>
      <a:accent3>
        <a:srgbClr val="328D43"/>
      </a:accent3>
      <a:accent4>
        <a:srgbClr val="016183"/>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13A7E0BF-AE06-6047-87E3-26C378822CF2}"/>
    </a:ext>
  </a:extLst>
</a:theme>
</file>

<file path=ppt/theme/theme5.xml><?xml version="1.0" encoding="utf-8"?>
<a:theme xmlns:a="http://schemas.openxmlformats.org/drawingml/2006/main" name="Neutral Grey">
  <a:themeElements>
    <a:clrScheme name="LDS Neutral Grey">
      <a:dk1>
        <a:srgbClr val="000000"/>
      </a:dk1>
      <a:lt1>
        <a:srgbClr val="FFFFFF"/>
      </a:lt1>
      <a:dk2>
        <a:srgbClr val="016183"/>
      </a:dk2>
      <a:lt2>
        <a:srgbClr val="E7E6E6"/>
      </a:lt2>
      <a:accent1>
        <a:srgbClr val="878A8C"/>
      </a:accent1>
      <a:accent2>
        <a:srgbClr val="8F1449"/>
      </a:accent2>
      <a:accent3>
        <a:srgbClr val="328D43"/>
      </a:accent3>
      <a:accent4>
        <a:srgbClr val="F68D2E"/>
      </a:accent4>
      <a:accent5>
        <a:srgbClr val="016183"/>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81C745B5-7680-4845-AB95-31333BB41C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1054</Words>
  <Application>Microsoft Macintosh PowerPoint</Application>
  <PresentationFormat>Widescreen</PresentationFormat>
  <Paragraphs>63</Paragraphs>
  <Slides>12</Slides>
  <Notes>6</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12</vt:i4>
      </vt:variant>
    </vt:vector>
  </HeadingPairs>
  <TitlesOfParts>
    <vt:vector size="25" baseType="lpstr">
      <vt:lpstr>Arial</vt:lpstr>
      <vt:lpstr>Arial Bold</vt:lpstr>
      <vt:lpstr>Arial Regular</vt:lpstr>
      <vt:lpstr>Calibri</vt:lpstr>
      <vt:lpstr>Palatino</vt:lpstr>
      <vt:lpstr>Palatino Regular</vt:lpstr>
      <vt:lpstr>Wingdings</vt:lpstr>
      <vt:lpstr>Zoram ldsLat</vt:lpstr>
      <vt:lpstr>1_Neutral Blue</vt:lpstr>
      <vt:lpstr>Neutral Red</vt:lpstr>
      <vt:lpstr>Neutral Green</vt:lpstr>
      <vt:lpstr>Neutral Yellow</vt:lpstr>
      <vt:lpstr>Neutral Grey</vt:lpstr>
      <vt:lpstr>Importance of Ordinances and Covenants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Scriptural Guide to  Perilous Times: 2 Timothy 3</dc:title>
  <dc:creator>Brian Holman</dc:creator>
  <cp:lastModifiedBy>Brian Kim Holman</cp:lastModifiedBy>
  <cp:revision>3</cp:revision>
  <dcterms:created xsi:type="dcterms:W3CDTF">2020-12-05T05:36:36Z</dcterms:created>
  <dcterms:modified xsi:type="dcterms:W3CDTF">2024-04-21T20:38:00Z</dcterms:modified>
</cp:coreProperties>
</file>